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Klima" panose="020B0604020202020204" charset="0"/>
      <p:regular r:id="rId21"/>
    </p:embeddedFont>
    <p:embeddedFont>
      <p:font typeface="Klima Bold" panose="020B0604020202020204" charset="0"/>
      <p:regular r:id="rId22"/>
    </p:embeddedFont>
    <p:embeddedFont>
      <p:font typeface="Squada One" panose="020B0604020202020204" charset="0"/>
      <p:regular r:id="rId23"/>
    </p:embeddedFont>
    <p:embeddedFont>
      <p:font typeface="Ubuntu" panose="020B0504030602030204" pitchFamily="34" charset="0"/>
      <p:regular r:id="rId24"/>
      <p:bold r:id="rId25"/>
      <p:italic r:id="rId26"/>
      <p:boldItalic r:id="rId27"/>
    </p:embeddedFont>
    <p:embeddedFont>
      <p:font typeface="Ubuntu Bold" panose="020B080403060203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3.xml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3586" y="2527631"/>
            <a:ext cx="8520283" cy="5231738"/>
            <a:chOff x="0" y="0"/>
            <a:chExt cx="11360377" cy="6975650"/>
          </a:xfrm>
        </p:grpSpPr>
        <p:sp>
          <p:nvSpPr>
            <p:cNvPr id="3" name="TextBox 3"/>
            <p:cNvSpPr txBox="1"/>
            <p:nvPr/>
          </p:nvSpPr>
          <p:spPr>
            <a:xfrm>
              <a:off x="0" y="1359474"/>
              <a:ext cx="11360377" cy="4176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160">
                  <a:solidFill>
                    <a:srgbClr val="101F24"/>
                  </a:solidFill>
                  <a:latin typeface="Squada One"/>
                </a:rPr>
                <a:t>THESISHIVE: </a:t>
              </a:r>
            </a:p>
            <a:p>
              <a:pPr>
                <a:lnSpc>
                  <a:spcPts val="8000"/>
                </a:lnSpc>
              </a:pPr>
              <a:r>
                <a:rPr lang="en-US" sz="8000" spc="160">
                  <a:solidFill>
                    <a:srgbClr val="101F24"/>
                  </a:solidFill>
                  <a:latin typeface="Squada One"/>
                </a:rPr>
                <a:t>DMS MINI THESIS</a:t>
              </a:r>
            </a:p>
            <a:p>
              <a:pPr>
                <a:lnSpc>
                  <a:spcPts val="8000"/>
                </a:lnSpc>
              </a:pPr>
              <a:r>
                <a:rPr lang="en-US" sz="8000" spc="160">
                  <a:solidFill>
                    <a:srgbClr val="101F24"/>
                  </a:solidFill>
                  <a:latin typeface="Squada One"/>
                </a:rPr>
                <a:t>LIBRARY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360377" cy="572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36">
                  <a:solidFill>
                    <a:srgbClr val="101F24"/>
                  </a:solidFill>
                  <a:latin typeface="Klima"/>
                </a:rPr>
                <a:t>ALINGAS • ARADO • AYOP • BAHIAN • BALCITA • GARRIDOS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169962"/>
              <a:ext cx="11360377" cy="805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4"/>
                </a:lnSpc>
              </a:pPr>
              <a:r>
                <a:rPr lang="en-US" sz="3060" spc="61">
                  <a:solidFill>
                    <a:srgbClr val="101F24"/>
                  </a:solidFill>
                  <a:latin typeface="Klima Bold"/>
                </a:rPr>
                <a:t>Software Engineering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75106" y="3474868"/>
            <a:ext cx="4453594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3" name="AutoShape 3"/>
          <p:cNvSpPr/>
          <p:nvPr/>
        </p:nvSpPr>
        <p:spPr>
          <a:xfrm>
            <a:off x="10029413" y="3474868"/>
            <a:ext cx="4983502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3774394" y="2971262"/>
            <a:ext cx="900712" cy="1007212"/>
            <a:chOff x="0" y="0"/>
            <a:chExt cx="825825" cy="9234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u="none" spc="88">
                  <a:solidFill>
                    <a:srgbClr val="253439"/>
                  </a:solidFill>
                  <a:latin typeface="Klima Bold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28701" y="2971262"/>
            <a:ext cx="900712" cy="1007212"/>
            <a:chOff x="0" y="0"/>
            <a:chExt cx="825825" cy="9234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253439"/>
                  </a:solidFill>
                  <a:latin typeface="Klima Bold"/>
                </a:rPr>
                <a:t>2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23950" y="1114425"/>
            <a:ext cx="161353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spc="127">
                <a:solidFill>
                  <a:srgbClr val="253439"/>
                </a:solidFill>
                <a:latin typeface="Squada One"/>
              </a:rPr>
              <a:t>EXTERNAL INTERFACE REQUIREMENTS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58329" y="4042123"/>
            <a:ext cx="4041456" cy="1846871"/>
            <a:chOff x="0" y="0"/>
            <a:chExt cx="5388608" cy="24624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5388608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3"/>
                </a:lnSpc>
              </a:pPr>
              <a:r>
                <a:rPr lang="en-US" sz="2481" spc="49">
                  <a:solidFill>
                    <a:srgbClr val="253439"/>
                  </a:solidFill>
                  <a:latin typeface="Klima Bold"/>
                </a:rPr>
                <a:t>HARDWARE INTERFACE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89176"/>
              <a:ext cx="5388608" cy="157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Meet the operating system requirements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Operates in offline mode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1171" y="3978473"/>
            <a:ext cx="6667158" cy="5279827"/>
            <a:chOff x="0" y="0"/>
            <a:chExt cx="8889544" cy="703976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04775"/>
              <a:ext cx="8889544" cy="67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r>
                <a:rPr lang="en-US" sz="2520" spc="50">
                  <a:solidFill>
                    <a:srgbClr val="253439"/>
                  </a:solidFill>
                  <a:latin typeface="Klima Bold"/>
                </a:rPr>
                <a:t>USER INTERFACE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8999"/>
              <a:ext cx="8889544" cy="6160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36">
                  <a:solidFill>
                    <a:srgbClr val="000000"/>
                  </a:solidFill>
                  <a:latin typeface="Klima"/>
                </a:rPr>
                <a:t>Display a list of theses.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36">
                  <a:solidFill>
                    <a:srgbClr val="000000"/>
                  </a:solidFill>
                  <a:latin typeface="Klima"/>
                </a:rPr>
                <a:t>Input search information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36">
                  <a:solidFill>
                    <a:srgbClr val="000000"/>
                  </a:solidFill>
                  <a:latin typeface="Klima"/>
                </a:rPr>
                <a:t>Choose from the list of results.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36">
                  <a:solidFill>
                    <a:srgbClr val="000000"/>
                  </a:solidFill>
                  <a:latin typeface="Klima"/>
                </a:rPr>
                <a:t>The name of the application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36">
                  <a:solidFill>
                    <a:srgbClr val="000000"/>
                  </a:solidFill>
                  <a:latin typeface="Klima"/>
                </a:rPr>
                <a:t>Contact information for authorized personnel.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36">
                  <a:solidFill>
                    <a:srgbClr val="000000"/>
                  </a:solidFill>
                  <a:latin typeface="Klima"/>
                </a:rPr>
                <a:t>Font size not less than 12 points.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36">
                  <a:solidFill>
                    <a:srgbClr val="000000"/>
                  </a:solidFill>
                  <a:latin typeface="Klima"/>
                </a:rPr>
                <a:t>Color scheme: shades of brown.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36">
                  <a:solidFill>
                    <a:srgbClr val="000000"/>
                  </a:solidFill>
                  <a:latin typeface="Klima"/>
                </a:rPr>
                <a:t>System Administrator access to CRUD.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36">
                  <a:solidFill>
                    <a:srgbClr val="000000"/>
                  </a:solidFill>
                  <a:latin typeface="Klima"/>
                </a:rPr>
                <a:t>Input fields for the System Administrator.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36">
                  <a:solidFill>
                    <a:srgbClr val="000000"/>
                  </a:solidFill>
                  <a:latin typeface="Klima"/>
                </a:rPr>
                <a:t>Display error messages for issues.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529714" y="4042123"/>
            <a:ext cx="3867115" cy="1456346"/>
            <a:chOff x="0" y="0"/>
            <a:chExt cx="5156153" cy="194179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04775"/>
              <a:ext cx="5156153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3"/>
                </a:lnSpc>
              </a:pPr>
              <a:r>
                <a:rPr lang="en-US" sz="2481" spc="49">
                  <a:solidFill>
                    <a:srgbClr val="253439"/>
                  </a:solidFill>
                  <a:latin typeface="Klima Bold"/>
                </a:rPr>
                <a:t>SOFTWARE INTERFACE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89176"/>
              <a:ext cx="5156153" cy="1052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SQL as the database management tool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012915" y="2971262"/>
            <a:ext cx="900712" cy="1007212"/>
            <a:chOff x="0" y="0"/>
            <a:chExt cx="825825" cy="9234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253439"/>
                  </a:solidFill>
                  <a:latin typeface="Klima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04010" y="3874625"/>
            <a:ext cx="2928478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3" name="AutoShape 3"/>
          <p:cNvSpPr/>
          <p:nvPr/>
        </p:nvSpPr>
        <p:spPr>
          <a:xfrm>
            <a:off x="6633200" y="3874625"/>
            <a:ext cx="3426589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4" name="AutoShape 4"/>
          <p:cNvSpPr/>
          <p:nvPr/>
        </p:nvSpPr>
        <p:spPr>
          <a:xfrm>
            <a:off x="10960502" y="3874625"/>
            <a:ext cx="3694063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grpSp>
        <p:nvGrpSpPr>
          <p:cNvPr id="5" name="Group 5"/>
          <p:cNvGrpSpPr/>
          <p:nvPr/>
        </p:nvGrpSpPr>
        <p:grpSpPr>
          <a:xfrm>
            <a:off x="1903298" y="3371020"/>
            <a:ext cx="900712" cy="1007212"/>
            <a:chOff x="0" y="0"/>
            <a:chExt cx="825825" cy="923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u="none" spc="88">
                  <a:solidFill>
                    <a:srgbClr val="253439"/>
                  </a:solidFill>
                  <a:latin typeface="Klima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32488" y="3371020"/>
            <a:ext cx="900712" cy="1007212"/>
            <a:chOff x="0" y="0"/>
            <a:chExt cx="825825" cy="923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253439"/>
                  </a:solidFill>
                  <a:latin typeface="Klima Bold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76325" y="1688189"/>
            <a:ext cx="161353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spc="127">
                <a:solidFill>
                  <a:srgbClr val="253439"/>
                </a:solidFill>
                <a:latin typeface="Squada One"/>
              </a:rPr>
              <a:t>NON-FUNCTIONAL REQUIREMENTS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499692" y="4416496"/>
            <a:ext cx="3366303" cy="3408971"/>
            <a:chOff x="0" y="0"/>
            <a:chExt cx="4488405" cy="45452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04775"/>
              <a:ext cx="4488405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3"/>
                </a:lnSpc>
              </a:pPr>
              <a:r>
                <a:rPr lang="en-US" sz="2481" spc="49">
                  <a:solidFill>
                    <a:srgbClr val="000000"/>
                  </a:solidFill>
                  <a:latin typeface="Klima Bold"/>
                </a:rPr>
                <a:t>CAPACITY</a:t>
              </a:r>
              <a:r>
                <a:rPr lang="en-US" sz="2481" u="none" spc="49">
                  <a:solidFill>
                    <a:srgbClr val="000000"/>
                  </a:solidFill>
                  <a:latin typeface="Klima Bold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89176"/>
              <a:ext cx="4488405" cy="3656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Minimum capacity of 10,000 documents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At least 1 MB of data per document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Efficient indexing of all thesis titles and abstracts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7438" y="4416496"/>
            <a:ext cx="3152433" cy="4189532"/>
            <a:chOff x="0" y="0"/>
            <a:chExt cx="4203244" cy="55860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04775"/>
              <a:ext cx="4203244" cy="67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r>
                <a:rPr lang="en-US" sz="2520" spc="50">
                  <a:solidFill>
                    <a:srgbClr val="000000"/>
                  </a:solidFill>
                  <a:latin typeface="Klima Bold"/>
                </a:rPr>
                <a:t>SECURITY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8524"/>
              <a:ext cx="4203244" cy="4697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Limited access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Clearly define data ownership and establish document retention and deletion policies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Does not allow downloads of the thesis’ abstract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35818" y="4416496"/>
            <a:ext cx="4148656" cy="3018446"/>
            <a:chOff x="0" y="0"/>
            <a:chExt cx="5531541" cy="402459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04775"/>
              <a:ext cx="5531541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3"/>
                </a:lnSpc>
              </a:pPr>
              <a:r>
                <a:rPr lang="en-US" sz="2481" spc="49">
                  <a:solidFill>
                    <a:srgbClr val="000000"/>
                  </a:solidFill>
                  <a:latin typeface="Klima Bold"/>
                </a:rPr>
                <a:t>COMPATIBILITY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89176"/>
              <a:ext cx="5531541" cy="313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Compatible with common relational database 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Compatible on different operating systems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Compatible with standard web browsers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28920" y="4416496"/>
            <a:ext cx="3352002" cy="4190021"/>
            <a:chOff x="0" y="0"/>
            <a:chExt cx="4469336" cy="558669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04775"/>
              <a:ext cx="4469336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3"/>
                </a:lnSpc>
              </a:pPr>
              <a:r>
                <a:rPr lang="en-US" sz="2481" spc="49">
                  <a:solidFill>
                    <a:srgbClr val="000000"/>
                  </a:solidFill>
                  <a:latin typeface="Klima Bold"/>
                </a:rPr>
                <a:t>RELIABILITY</a:t>
              </a:r>
              <a:r>
                <a:rPr lang="en-US" sz="2481" u="none" spc="49">
                  <a:solidFill>
                    <a:srgbClr val="000000"/>
                  </a:solidFill>
                  <a:latin typeface="Klima Bold"/>
                </a:rPr>
                <a:t>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89176"/>
              <a:ext cx="4469336" cy="4697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Response time remains within a five-second threshold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Undergo rigorous testing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Working interface button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Regular scheduled system maintenance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059789" y="3371020"/>
            <a:ext cx="900712" cy="1007212"/>
            <a:chOff x="0" y="0"/>
            <a:chExt cx="825825" cy="9234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253439"/>
                  </a:solidFill>
                  <a:latin typeface="Klima Bold"/>
                </a:rPr>
                <a:t>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654565" y="3371020"/>
            <a:ext cx="900712" cy="1007212"/>
            <a:chOff x="0" y="0"/>
            <a:chExt cx="825825" cy="9234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253439"/>
                  </a:solidFill>
                  <a:latin typeface="Klima Bold"/>
                </a:rPr>
                <a:t>4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>
            <a:off x="15555277" y="3888913"/>
            <a:ext cx="3694063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97815" y="4057836"/>
            <a:ext cx="2928478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3" name="AutoShape 3"/>
          <p:cNvSpPr/>
          <p:nvPr/>
        </p:nvSpPr>
        <p:spPr>
          <a:xfrm>
            <a:off x="8827005" y="4057836"/>
            <a:ext cx="4132473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4097103" y="3554230"/>
            <a:ext cx="900712" cy="1007212"/>
            <a:chOff x="0" y="0"/>
            <a:chExt cx="825825" cy="9234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253439"/>
                  </a:solidFill>
                  <a:latin typeface="Klima Bold"/>
                </a:rPr>
                <a:t>5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926293" y="3554230"/>
            <a:ext cx="900712" cy="1007212"/>
            <a:chOff x="0" y="0"/>
            <a:chExt cx="825825" cy="9234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253439"/>
                  </a:solidFill>
                  <a:latin typeface="Klima Bold"/>
                </a:rPr>
                <a:t>6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76325" y="1688189"/>
            <a:ext cx="161353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spc="127">
                <a:solidFill>
                  <a:srgbClr val="253439"/>
                </a:solidFill>
                <a:latin typeface="Squada One"/>
              </a:rPr>
              <a:t>NON-FUNCTIONAL REQUIREMENTS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693497" y="4599706"/>
            <a:ext cx="4241959" cy="3018446"/>
            <a:chOff x="0" y="0"/>
            <a:chExt cx="5655945" cy="40245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5655945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3"/>
                </a:lnSpc>
              </a:pPr>
              <a:r>
                <a:rPr lang="en-US" sz="2481" spc="49">
                  <a:solidFill>
                    <a:srgbClr val="000000"/>
                  </a:solidFill>
                  <a:latin typeface="Klima Bold"/>
                </a:rPr>
                <a:t>MAINTAINABILITY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89176"/>
              <a:ext cx="5655945" cy="313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Leverage Git in conjunction with a Continuous Integration (CI) tool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Git integrated with a CI tool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Git with a CI tool shall function as a safety net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03838" y="4561442"/>
            <a:ext cx="3487242" cy="3017957"/>
            <a:chOff x="0" y="0"/>
            <a:chExt cx="4649656" cy="402394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04775"/>
              <a:ext cx="4649656" cy="67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r>
                <a:rPr lang="en-US" sz="2520" spc="50">
                  <a:solidFill>
                    <a:srgbClr val="000000"/>
                  </a:solidFill>
                  <a:latin typeface="Klima Bold"/>
                </a:rPr>
                <a:t>SCALABILITY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88524"/>
              <a:ext cx="4649656" cy="313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 dirty="0">
                  <a:solidFill>
                    <a:srgbClr val="000000"/>
                  </a:solidFill>
                  <a:latin typeface="Klima"/>
                </a:rPr>
                <a:t>Adapt its speed for optimal performance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 dirty="0">
                  <a:solidFill>
                    <a:srgbClr val="000000"/>
                  </a:solidFill>
                  <a:latin typeface="Klima"/>
                </a:rPr>
                <a:t>Optimized for tasks such as downloading 20 thesis list within 5 seconds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35506" y="4599706"/>
            <a:ext cx="4148656" cy="1456346"/>
            <a:chOff x="0" y="0"/>
            <a:chExt cx="5531541" cy="194179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04775"/>
              <a:ext cx="5531541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3"/>
                </a:lnSpc>
              </a:pPr>
              <a:r>
                <a:rPr lang="en-US" sz="2481" spc="49">
                  <a:solidFill>
                    <a:srgbClr val="000000"/>
                  </a:solidFill>
                  <a:latin typeface="Klima Bold"/>
                </a:rPr>
                <a:t>USABILITY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89176"/>
              <a:ext cx="5531541" cy="1052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Area or space for specific result information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959478" y="3554230"/>
            <a:ext cx="900712" cy="1007212"/>
            <a:chOff x="0" y="0"/>
            <a:chExt cx="825825" cy="9234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253439"/>
                  </a:solidFill>
                  <a:latin typeface="Klima Bold"/>
                </a:rPr>
                <a:t>7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0" y="4057836"/>
            <a:ext cx="4097103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78613" y="326439"/>
            <a:ext cx="8080217" cy="9634123"/>
            <a:chOff x="0" y="0"/>
            <a:chExt cx="2128123" cy="2537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8123" cy="2537382"/>
            </a:xfrm>
            <a:custGeom>
              <a:avLst/>
              <a:gdLst/>
              <a:ahLst/>
              <a:cxnLst/>
              <a:rect l="l" t="t" r="r" b="b"/>
              <a:pathLst>
                <a:path w="2128123" h="2537382">
                  <a:moveTo>
                    <a:pt x="0" y="0"/>
                  </a:moveTo>
                  <a:lnTo>
                    <a:pt x="2128123" y="0"/>
                  </a:lnTo>
                  <a:lnTo>
                    <a:pt x="2128123" y="2537382"/>
                  </a:lnTo>
                  <a:lnTo>
                    <a:pt x="0" y="25373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28123" cy="257548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247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12588127" y="7176913"/>
            <a:ext cx="51" cy="1437238"/>
          </a:xfrm>
          <a:prstGeom prst="line">
            <a:avLst/>
          </a:prstGeom>
          <a:ln w="28575" cap="rnd">
            <a:solidFill>
              <a:srgbClr val="253439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en-PH"/>
          </a:p>
        </p:txBody>
      </p:sp>
      <p:sp>
        <p:nvSpPr>
          <p:cNvPr id="6" name="AutoShape 6"/>
          <p:cNvSpPr/>
          <p:nvPr/>
        </p:nvSpPr>
        <p:spPr>
          <a:xfrm flipV="1">
            <a:off x="6121493" y="1335105"/>
            <a:ext cx="1312938" cy="1921456"/>
          </a:xfrm>
          <a:prstGeom prst="line">
            <a:avLst/>
          </a:prstGeom>
          <a:ln w="28575" cap="rnd">
            <a:solidFill>
              <a:srgbClr val="2534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grpSp>
        <p:nvGrpSpPr>
          <p:cNvPr id="7" name="Group 7"/>
          <p:cNvGrpSpPr/>
          <p:nvPr/>
        </p:nvGrpSpPr>
        <p:grpSpPr>
          <a:xfrm>
            <a:off x="7434432" y="1008023"/>
            <a:ext cx="2792786" cy="654164"/>
            <a:chOff x="0" y="0"/>
            <a:chExt cx="173502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5020" cy="406400"/>
            </a:xfrm>
            <a:custGeom>
              <a:avLst/>
              <a:gdLst/>
              <a:ahLst/>
              <a:cxnLst/>
              <a:rect l="l" t="t" r="r" b="b"/>
              <a:pathLst>
                <a:path w="1735020" h="406400">
                  <a:moveTo>
                    <a:pt x="1531820" y="0"/>
                  </a:moveTo>
                  <a:cubicBezTo>
                    <a:pt x="1644044" y="0"/>
                    <a:pt x="1735020" y="90976"/>
                    <a:pt x="1735020" y="203200"/>
                  </a:cubicBezTo>
                  <a:cubicBezTo>
                    <a:pt x="1735020" y="315424"/>
                    <a:pt x="1644044" y="406400"/>
                    <a:pt x="15318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1F24">
                <a:alpha val="27843"/>
              </a:srgbClr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735020" cy="41592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247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6121493" y="2867936"/>
            <a:ext cx="1297968" cy="388625"/>
          </a:xfrm>
          <a:prstGeom prst="line">
            <a:avLst/>
          </a:prstGeom>
          <a:ln w="28575" cap="rnd">
            <a:solidFill>
              <a:srgbClr val="2534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grpSp>
        <p:nvGrpSpPr>
          <p:cNvPr id="11" name="Group 11"/>
          <p:cNvGrpSpPr/>
          <p:nvPr/>
        </p:nvGrpSpPr>
        <p:grpSpPr>
          <a:xfrm>
            <a:off x="15557407" y="5698198"/>
            <a:ext cx="805500" cy="2283572"/>
            <a:chOff x="0" y="0"/>
            <a:chExt cx="1074000" cy="3044762"/>
          </a:xfrm>
        </p:grpSpPr>
        <p:sp>
          <p:nvSpPr>
            <p:cNvPr id="12" name="Freeform 12"/>
            <p:cNvSpPr/>
            <p:nvPr/>
          </p:nvSpPr>
          <p:spPr>
            <a:xfrm>
              <a:off x="21252" y="0"/>
              <a:ext cx="1052748" cy="2491711"/>
            </a:xfrm>
            <a:custGeom>
              <a:avLst/>
              <a:gdLst/>
              <a:ahLst/>
              <a:cxnLst/>
              <a:rect l="l" t="t" r="r" b="b"/>
              <a:pathLst>
                <a:path w="1052748" h="2491711">
                  <a:moveTo>
                    <a:pt x="0" y="0"/>
                  </a:moveTo>
                  <a:lnTo>
                    <a:pt x="1052748" y="0"/>
                  </a:lnTo>
                  <a:lnTo>
                    <a:pt x="1052748" y="2491711"/>
                  </a:lnTo>
                  <a:lnTo>
                    <a:pt x="0" y="249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56904"/>
              <a:ext cx="1074000" cy="387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7"/>
                </a:lnSpc>
              </a:pPr>
              <a:r>
                <a:rPr lang="en-US" sz="1842" spc="36">
                  <a:solidFill>
                    <a:srgbClr val="253439"/>
                  </a:solidFill>
                  <a:latin typeface="Squada One"/>
                </a:rPr>
                <a:t>USER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445776" y="1177752"/>
            <a:ext cx="2766471" cy="29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</a:pPr>
            <a:r>
              <a:rPr lang="en-US" sz="1842" spc="36">
                <a:solidFill>
                  <a:srgbClr val="253439"/>
                </a:solidFill>
                <a:latin typeface="Squada One"/>
              </a:rPr>
              <a:t>ADMIN LOG IN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419461" y="2400212"/>
            <a:ext cx="2792786" cy="935449"/>
            <a:chOff x="0" y="0"/>
            <a:chExt cx="3723714" cy="124726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723714" cy="1247266"/>
              <a:chOff x="0" y="0"/>
              <a:chExt cx="1735020" cy="58114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735020" cy="581149"/>
              </a:xfrm>
              <a:custGeom>
                <a:avLst/>
                <a:gdLst/>
                <a:ahLst/>
                <a:cxnLst/>
                <a:rect l="l" t="t" r="r" b="b"/>
                <a:pathLst>
                  <a:path w="1735020" h="581149">
                    <a:moveTo>
                      <a:pt x="1531820" y="0"/>
                    </a:moveTo>
                    <a:cubicBezTo>
                      <a:pt x="1644044" y="0"/>
                      <a:pt x="1735020" y="130095"/>
                      <a:pt x="1735020" y="290574"/>
                    </a:cubicBezTo>
                    <a:cubicBezTo>
                      <a:pt x="1735020" y="451054"/>
                      <a:pt x="1644044" y="581149"/>
                      <a:pt x="1531820" y="581149"/>
                    </a:cubicBezTo>
                    <a:lnTo>
                      <a:pt x="203200" y="581149"/>
                    </a:lnTo>
                    <a:cubicBezTo>
                      <a:pt x="90976" y="581149"/>
                      <a:pt x="0" y="451054"/>
                      <a:pt x="0" y="290574"/>
                    </a:cubicBezTo>
                    <a:cubicBezTo>
                      <a:pt x="0" y="1300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53439">
                  <a:alpha val="27843"/>
                </a:srgbClr>
              </a:solidFill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735020" cy="6192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95882" y="232655"/>
              <a:ext cx="2942827" cy="762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7"/>
                </a:lnSpc>
              </a:pPr>
              <a:r>
                <a:rPr lang="en-US" sz="1842" spc="36">
                  <a:solidFill>
                    <a:srgbClr val="253439"/>
                  </a:solidFill>
                  <a:latin typeface="Squada One"/>
                </a:rPr>
                <a:t>MANAGE DMS THESIS RECORDS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15994" y="2147598"/>
            <a:ext cx="805500" cy="2217927"/>
            <a:chOff x="0" y="0"/>
            <a:chExt cx="1074000" cy="2957236"/>
          </a:xfrm>
        </p:grpSpPr>
        <p:sp>
          <p:nvSpPr>
            <p:cNvPr id="21" name="Freeform 21"/>
            <p:cNvSpPr/>
            <p:nvPr/>
          </p:nvSpPr>
          <p:spPr>
            <a:xfrm>
              <a:off x="86934" y="0"/>
              <a:ext cx="900131" cy="2491711"/>
            </a:xfrm>
            <a:custGeom>
              <a:avLst/>
              <a:gdLst/>
              <a:ahLst/>
              <a:cxnLst/>
              <a:rect l="l" t="t" r="r" b="b"/>
              <a:pathLst>
                <a:path w="900131" h="2491711">
                  <a:moveTo>
                    <a:pt x="0" y="0"/>
                  </a:moveTo>
                  <a:lnTo>
                    <a:pt x="900131" y="0"/>
                  </a:lnTo>
                  <a:lnTo>
                    <a:pt x="900131" y="2491711"/>
                  </a:lnTo>
                  <a:lnTo>
                    <a:pt x="0" y="249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569378"/>
              <a:ext cx="1074000" cy="387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7"/>
                </a:lnSpc>
              </a:pPr>
              <a:r>
                <a:rPr lang="en-US" sz="1842" spc="36">
                  <a:solidFill>
                    <a:srgbClr val="253439"/>
                  </a:solidFill>
                  <a:latin typeface="Squada One"/>
                </a:rPr>
                <a:t>ADMIN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87898" y="1530592"/>
            <a:ext cx="1830083" cy="496523"/>
            <a:chOff x="0" y="0"/>
            <a:chExt cx="1136940" cy="3084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6940" cy="308465"/>
            </a:xfrm>
            <a:custGeom>
              <a:avLst/>
              <a:gdLst/>
              <a:ahLst/>
              <a:cxnLst/>
              <a:rect l="l" t="t" r="r" b="b"/>
              <a:pathLst>
                <a:path w="1136940" h="308465">
                  <a:moveTo>
                    <a:pt x="933740" y="0"/>
                  </a:moveTo>
                  <a:cubicBezTo>
                    <a:pt x="1045964" y="0"/>
                    <a:pt x="1136940" y="69052"/>
                    <a:pt x="1136940" y="154233"/>
                  </a:cubicBezTo>
                  <a:cubicBezTo>
                    <a:pt x="1136940" y="239413"/>
                    <a:pt x="1045964" y="308465"/>
                    <a:pt x="933740" y="308465"/>
                  </a:cubicBezTo>
                  <a:lnTo>
                    <a:pt x="203200" y="308465"/>
                  </a:lnTo>
                  <a:cubicBezTo>
                    <a:pt x="90976" y="308465"/>
                    <a:pt x="0" y="239413"/>
                    <a:pt x="0" y="154233"/>
                  </a:cubicBezTo>
                  <a:cubicBezTo>
                    <a:pt x="0" y="690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53439">
                <a:alpha val="27843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36940" cy="34656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247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780773" y="1528227"/>
            <a:ext cx="1446302" cy="46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406" spc="21">
                <a:solidFill>
                  <a:srgbClr val="253439"/>
                </a:solidFill>
                <a:latin typeface="Klima"/>
              </a:rPr>
              <a:t>Add Thesis Details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438081" y="8600759"/>
            <a:ext cx="1784131" cy="654164"/>
            <a:chOff x="0" y="0"/>
            <a:chExt cx="2378841" cy="87221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378841" cy="872219"/>
              <a:chOff x="0" y="0"/>
              <a:chExt cx="1108393" cy="4064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10839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108393" h="406400">
                    <a:moveTo>
                      <a:pt x="905193" y="0"/>
                    </a:moveTo>
                    <a:cubicBezTo>
                      <a:pt x="1017417" y="0"/>
                      <a:pt x="1108393" y="90976"/>
                      <a:pt x="1108393" y="203200"/>
                    </a:cubicBezTo>
                    <a:cubicBezTo>
                      <a:pt x="1108393" y="315424"/>
                      <a:pt x="1017417" y="406400"/>
                      <a:pt x="90519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53439">
                  <a:alpha val="27843"/>
                </a:srgbClr>
              </a:solidFill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10839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52904" y="114641"/>
              <a:ext cx="1879983" cy="604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5"/>
                </a:lnSpc>
              </a:pPr>
              <a:r>
                <a:rPr lang="en-US" sz="1406" spc="21">
                  <a:solidFill>
                    <a:srgbClr val="253439"/>
                  </a:solidFill>
                  <a:latin typeface="Klima"/>
                </a:rPr>
                <a:t>View Thesis details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H="1" flipV="1">
            <a:off x="14268288" y="5448875"/>
            <a:ext cx="1289118" cy="1391109"/>
          </a:xfrm>
          <a:prstGeom prst="line">
            <a:avLst/>
          </a:prstGeom>
          <a:ln w="28575" cap="rnd">
            <a:solidFill>
              <a:srgbClr val="2534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33" name="AutoShape 33"/>
          <p:cNvSpPr/>
          <p:nvPr/>
        </p:nvSpPr>
        <p:spPr>
          <a:xfrm flipH="1">
            <a:off x="14257635" y="6839984"/>
            <a:ext cx="1299772" cy="9847"/>
          </a:xfrm>
          <a:prstGeom prst="line">
            <a:avLst/>
          </a:prstGeom>
          <a:ln w="28575" cap="rnd">
            <a:solidFill>
              <a:srgbClr val="2534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grpSp>
        <p:nvGrpSpPr>
          <p:cNvPr id="34" name="Group 34"/>
          <p:cNvGrpSpPr/>
          <p:nvPr/>
        </p:nvGrpSpPr>
        <p:grpSpPr>
          <a:xfrm>
            <a:off x="12586210" y="2634745"/>
            <a:ext cx="1830083" cy="496523"/>
            <a:chOff x="0" y="0"/>
            <a:chExt cx="1136940" cy="30846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6940" cy="308465"/>
            </a:xfrm>
            <a:custGeom>
              <a:avLst/>
              <a:gdLst/>
              <a:ahLst/>
              <a:cxnLst/>
              <a:rect l="l" t="t" r="r" b="b"/>
              <a:pathLst>
                <a:path w="1136940" h="308465">
                  <a:moveTo>
                    <a:pt x="933740" y="0"/>
                  </a:moveTo>
                  <a:cubicBezTo>
                    <a:pt x="1045964" y="0"/>
                    <a:pt x="1136940" y="69052"/>
                    <a:pt x="1136940" y="154233"/>
                  </a:cubicBezTo>
                  <a:cubicBezTo>
                    <a:pt x="1136940" y="239413"/>
                    <a:pt x="1045964" y="308465"/>
                    <a:pt x="933740" y="308465"/>
                  </a:cubicBezTo>
                  <a:lnTo>
                    <a:pt x="203200" y="308465"/>
                  </a:lnTo>
                  <a:cubicBezTo>
                    <a:pt x="90976" y="308465"/>
                    <a:pt x="0" y="239413"/>
                    <a:pt x="0" y="154233"/>
                  </a:cubicBezTo>
                  <a:cubicBezTo>
                    <a:pt x="0" y="690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53439">
                <a:alpha val="27843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136940" cy="34656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247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769655" y="2745389"/>
            <a:ext cx="1446302" cy="2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406" spc="21">
                <a:solidFill>
                  <a:srgbClr val="253439"/>
                </a:solidFill>
                <a:latin typeface="Klima"/>
              </a:rPr>
              <a:t>Delete Thesis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2586210" y="3744324"/>
            <a:ext cx="1817682" cy="496523"/>
            <a:chOff x="0" y="0"/>
            <a:chExt cx="1129237" cy="30846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29236" cy="308465"/>
            </a:xfrm>
            <a:custGeom>
              <a:avLst/>
              <a:gdLst/>
              <a:ahLst/>
              <a:cxnLst/>
              <a:rect l="l" t="t" r="r" b="b"/>
              <a:pathLst>
                <a:path w="1129236" h="308465">
                  <a:moveTo>
                    <a:pt x="926036" y="0"/>
                  </a:moveTo>
                  <a:cubicBezTo>
                    <a:pt x="1038261" y="0"/>
                    <a:pt x="1129236" y="69052"/>
                    <a:pt x="1129236" y="154233"/>
                  </a:cubicBezTo>
                  <a:cubicBezTo>
                    <a:pt x="1129236" y="239413"/>
                    <a:pt x="1038261" y="308465"/>
                    <a:pt x="926036" y="308465"/>
                  </a:cubicBezTo>
                  <a:lnTo>
                    <a:pt x="203200" y="308465"/>
                  </a:lnTo>
                  <a:cubicBezTo>
                    <a:pt x="90976" y="308465"/>
                    <a:pt x="0" y="239413"/>
                    <a:pt x="0" y="154233"/>
                  </a:cubicBezTo>
                  <a:cubicBezTo>
                    <a:pt x="0" y="690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53439">
                <a:alpha val="27843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129237" cy="34656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247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2790573" y="3883446"/>
            <a:ext cx="1436503" cy="2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406" spc="21">
                <a:solidFill>
                  <a:srgbClr val="253439"/>
                </a:solidFill>
                <a:latin typeface="Klima"/>
              </a:rPr>
              <a:t>Update Thesis</a:t>
            </a:r>
          </a:p>
        </p:txBody>
      </p:sp>
      <p:sp>
        <p:nvSpPr>
          <p:cNvPr id="42" name="AutoShape 42"/>
          <p:cNvSpPr/>
          <p:nvPr/>
        </p:nvSpPr>
        <p:spPr>
          <a:xfrm flipV="1">
            <a:off x="10212247" y="1778853"/>
            <a:ext cx="2375651" cy="1089083"/>
          </a:xfrm>
          <a:prstGeom prst="line">
            <a:avLst/>
          </a:prstGeom>
          <a:ln w="28575" cap="rnd">
            <a:solidFill>
              <a:srgbClr val="253439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en-PH"/>
          </a:p>
        </p:txBody>
      </p:sp>
      <p:sp>
        <p:nvSpPr>
          <p:cNvPr id="43" name="TextBox 43"/>
          <p:cNvSpPr txBox="1"/>
          <p:nvPr/>
        </p:nvSpPr>
        <p:spPr>
          <a:xfrm>
            <a:off x="11033468" y="2029509"/>
            <a:ext cx="1063282" cy="22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4"/>
              </a:lnSpc>
            </a:pPr>
            <a:r>
              <a:rPr lang="en-US" sz="1265" spc="18">
                <a:solidFill>
                  <a:srgbClr val="253439"/>
                </a:solidFill>
                <a:latin typeface="Klima"/>
              </a:rPr>
              <a:t>&lt;&lt;include&gt;&gt;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0212247" y="2867936"/>
            <a:ext cx="2373963" cy="15070"/>
          </a:xfrm>
          <a:prstGeom prst="line">
            <a:avLst/>
          </a:prstGeom>
          <a:ln w="28575" cap="rnd">
            <a:solidFill>
              <a:srgbClr val="253439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en-PH"/>
          </a:p>
        </p:txBody>
      </p:sp>
      <p:sp>
        <p:nvSpPr>
          <p:cNvPr id="45" name="TextBox 45"/>
          <p:cNvSpPr txBox="1"/>
          <p:nvPr/>
        </p:nvSpPr>
        <p:spPr>
          <a:xfrm>
            <a:off x="11033468" y="2724417"/>
            <a:ext cx="1063282" cy="22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4"/>
              </a:lnSpc>
            </a:pPr>
            <a:r>
              <a:rPr lang="en-US" sz="1265" spc="18">
                <a:solidFill>
                  <a:srgbClr val="253439"/>
                </a:solidFill>
                <a:latin typeface="Klima"/>
              </a:rPr>
              <a:t>&lt;&lt;include&gt;&gt;</a:t>
            </a:r>
          </a:p>
        </p:txBody>
      </p:sp>
      <p:sp>
        <p:nvSpPr>
          <p:cNvPr id="46" name="AutoShape 46"/>
          <p:cNvSpPr/>
          <p:nvPr/>
        </p:nvSpPr>
        <p:spPr>
          <a:xfrm>
            <a:off x="10212247" y="2867936"/>
            <a:ext cx="2373963" cy="1124649"/>
          </a:xfrm>
          <a:prstGeom prst="line">
            <a:avLst/>
          </a:prstGeom>
          <a:ln w="28575" cap="rnd">
            <a:solidFill>
              <a:srgbClr val="253439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en-PH"/>
          </a:p>
        </p:txBody>
      </p:sp>
      <p:sp>
        <p:nvSpPr>
          <p:cNvPr id="47" name="TextBox 47"/>
          <p:cNvSpPr txBox="1"/>
          <p:nvPr/>
        </p:nvSpPr>
        <p:spPr>
          <a:xfrm>
            <a:off x="11033468" y="3372407"/>
            <a:ext cx="1063282" cy="22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4"/>
              </a:lnSpc>
            </a:pPr>
            <a:r>
              <a:rPr lang="en-US" sz="1265" spc="18">
                <a:solidFill>
                  <a:srgbClr val="253439"/>
                </a:solidFill>
                <a:latin typeface="Klima"/>
              </a:rPr>
              <a:t>&lt;&lt;include&gt;&gt;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0918721" y="5121793"/>
            <a:ext cx="3364537" cy="654164"/>
            <a:chOff x="0" y="0"/>
            <a:chExt cx="2090221" cy="406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090221" cy="406400"/>
            </a:xfrm>
            <a:custGeom>
              <a:avLst/>
              <a:gdLst/>
              <a:ahLst/>
              <a:cxnLst/>
              <a:rect l="l" t="t" r="r" b="b"/>
              <a:pathLst>
                <a:path w="2090221" h="406400">
                  <a:moveTo>
                    <a:pt x="1887021" y="0"/>
                  </a:moveTo>
                  <a:cubicBezTo>
                    <a:pt x="1999245" y="0"/>
                    <a:pt x="2090221" y="90976"/>
                    <a:pt x="2090221" y="203200"/>
                  </a:cubicBezTo>
                  <a:cubicBezTo>
                    <a:pt x="2090221" y="315424"/>
                    <a:pt x="1999245" y="406400"/>
                    <a:pt x="18870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53439">
                <a:alpha val="27843"/>
              </a:srgbClr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2090221" cy="4445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247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0924289" y="5291522"/>
            <a:ext cx="3344000" cy="29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</a:pPr>
            <a:r>
              <a:rPr lang="en-US" sz="1842" spc="36">
                <a:solidFill>
                  <a:srgbClr val="253439"/>
                </a:solidFill>
                <a:latin typeface="Squada One"/>
              </a:rPr>
              <a:t>SEARCH THESES - ABSTRACT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0918721" y="6522749"/>
            <a:ext cx="3338914" cy="654164"/>
            <a:chOff x="0" y="0"/>
            <a:chExt cx="4451885" cy="872219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4451885" cy="872219"/>
              <a:chOff x="0" y="0"/>
              <a:chExt cx="2074302" cy="4064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207430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74302" h="406400">
                    <a:moveTo>
                      <a:pt x="1871102" y="0"/>
                    </a:moveTo>
                    <a:cubicBezTo>
                      <a:pt x="1983327" y="0"/>
                      <a:pt x="2074302" y="90976"/>
                      <a:pt x="2074302" y="203200"/>
                    </a:cubicBezTo>
                    <a:cubicBezTo>
                      <a:pt x="2074302" y="315424"/>
                      <a:pt x="1983327" y="406400"/>
                      <a:pt x="187110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53439">
                  <a:alpha val="27843"/>
                </a:srgbClr>
              </a:solidFill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-38100"/>
                <a:ext cx="2074302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473297" y="232655"/>
              <a:ext cx="3518295" cy="387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7"/>
                </a:lnSpc>
              </a:pPr>
              <a:r>
                <a:rPr lang="en-US" sz="1842" spc="36">
                  <a:solidFill>
                    <a:srgbClr val="253439"/>
                  </a:solidFill>
                  <a:latin typeface="Squada One"/>
                </a:rPr>
                <a:t>BROWSE THESES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918721" y="8614151"/>
            <a:ext cx="3338812" cy="654164"/>
            <a:chOff x="0" y="0"/>
            <a:chExt cx="4451749" cy="872219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4451749" cy="872219"/>
              <a:chOff x="0" y="0"/>
              <a:chExt cx="2074239" cy="4064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074239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74239" h="406400">
                    <a:moveTo>
                      <a:pt x="1871039" y="0"/>
                    </a:moveTo>
                    <a:cubicBezTo>
                      <a:pt x="1983264" y="0"/>
                      <a:pt x="2074239" y="90976"/>
                      <a:pt x="2074239" y="203200"/>
                    </a:cubicBezTo>
                    <a:cubicBezTo>
                      <a:pt x="2074239" y="315424"/>
                      <a:pt x="1983264" y="406400"/>
                      <a:pt x="187103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53439">
                  <a:alpha val="27843"/>
                </a:srgbClr>
              </a:solidFill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-38100"/>
                <a:ext cx="2074239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473282" y="232655"/>
              <a:ext cx="3518189" cy="387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7"/>
                </a:lnSpc>
              </a:pPr>
              <a:r>
                <a:rPr lang="en-US" sz="1842" spc="36">
                  <a:solidFill>
                    <a:srgbClr val="253439"/>
                  </a:solidFill>
                  <a:latin typeface="Squada One"/>
                </a:rPr>
                <a:t>READ THESIS DETAILS</a:t>
              </a:r>
            </a:p>
          </p:txBody>
        </p:sp>
      </p:grpSp>
      <p:sp>
        <p:nvSpPr>
          <p:cNvPr id="62" name="AutoShape 62"/>
          <p:cNvSpPr/>
          <p:nvPr/>
        </p:nvSpPr>
        <p:spPr>
          <a:xfrm flipH="1" flipV="1">
            <a:off x="9222212" y="8927841"/>
            <a:ext cx="1696509" cy="13392"/>
          </a:xfrm>
          <a:prstGeom prst="line">
            <a:avLst/>
          </a:prstGeom>
          <a:ln w="28575" cap="rnd">
            <a:solidFill>
              <a:srgbClr val="253439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en-PH"/>
          </a:p>
        </p:txBody>
      </p:sp>
      <p:sp>
        <p:nvSpPr>
          <p:cNvPr id="63" name="TextBox 63"/>
          <p:cNvSpPr txBox="1"/>
          <p:nvPr/>
        </p:nvSpPr>
        <p:spPr>
          <a:xfrm>
            <a:off x="9538947" y="8797587"/>
            <a:ext cx="1063282" cy="22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4"/>
              </a:lnSpc>
            </a:pPr>
            <a:r>
              <a:rPr lang="en-US" sz="1265" spc="18">
                <a:solidFill>
                  <a:srgbClr val="253439"/>
                </a:solidFill>
                <a:latin typeface="Klima"/>
              </a:rPr>
              <a:t>&lt;&lt;include&gt;&gt;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056537" y="7701384"/>
            <a:ext cx="1063282" cy="22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4"/>
              </a:lnSpc>
            </a:pPr>
            <a:r>
              <a:rPr lang="en-US" sz="1265" spc="18">
                <a:solidFill>
                  <a:srgbClr val="253439"/>
                </a:solidFill>
                <a:latin typeface="Klima"/>
              </a:rPr>
              <a:t>&lt;&lt;extend&gt;&gt;</a:t>
            </a:r>
          </a:p>
        </p:txBody>
      </p:sp>
      <p:sp>
        <p:nvSpPr>
          <p:cNvPr id="65" name="AutoShape 65"/>
          <p:cNvSpPr/>
          <p:nvPr/>
        </p:nvSpPr>
        <p:spPr>
          <a:xfrm flipH="1">
            <a:off x="14257533" y="6839984"/>
            <a:ext cx="1299873" cy="2101249"/>
          </a:xfrm>
          <a:prstGeom prst="line">
            <a:avLst/>
          </a:prstGeom>
          <a:ln w="28575" cap="rnd">
            <a:solidFill>
              <a:srgbClr val="2534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66" name="AutoShape 66"/>
          <p:cNvSpPr/>
          <p:nvPr/>
        </p:nvSpPr>
        <p:spPr>
          <a:xfrm>
            <a:off x="6121493" y="3256562"/>
            <a:ext cx="4802795" cy="2192313"/>
          </a:xfrm>
          <a:prstGeom prst="line">
            <a:avLst/>
          </a:prstGeom>
          <a:ln w="28575" cap="rnd">
            <a:solidFill>
              <a:srgbClr val="2534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67" name="AutoShape 67"/>
          <p:cNvSpPr/>
          <p:nvPr/>
        </p:nvSpPr>
        <p:spPr>
          <a:xfrm>
            <a:off x="6121493" y="3256562"/>
            <a:ext cx="4797228" cy="3593270"/>
          </a:xfrm>
          <a:prstGeom prst="line">
            <a:avLst/>
          </a:prstGeom>
          <a:ln w="28575" cap="rnd">
            <a:solidFill>
              <a:srgbClr val="2534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68" name="AutoShape 68"/>
          <p:cNvSpPr/>
          <p:nvPr/>
        </p:nvSpPr>
        <p:spPr>
          <a:xfrm>
            <a:off x="6121493" y="3256562"/>
            <a:ext cx="4797228" cy="5684672"/>
          </a:xfrm>
          <a:prstGeom prst="line">
            <a:avLst/>
          </a:prstGeom>
          <a:ln w="28575" cap="rnd">
            <a:solidFill>
              <a:srgbClr val="2534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69" name="TextBox 69"/>
          <p:cNvSpPr txBox="1"/>
          <p:nvPr/>
        </p:nvSpPr>
        <p:spPr>
          <a:xfrm>
            <a:off x="1028700" y="7523278"/>
            <a:ext cx="4880374" cy="173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 spc="127">
                <a:solidFill>
                  <a:srgbClr val="253439"/>
                </a:solidFill>
                <a:latin typeface="Squada One"/>
              </a:rPr>
              <a:t>USER CASE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678930"/>
            <a:ext cx="4880374" cy="257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 spc="127">
                <a:solidFill>
                  <a:srgbClr val="253439"/>
                </a:solidFill>
                <a:latin typeface="Squada One"/>
              </a:rPr>
              <a:t>ENTITY-RELATIONSHIP DIAGRAM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583884" y="1028700"/>
            <a:ext cx="3567203" cy="2171139"/>
            <a:chOff x="0" y="0"/>
            <a:chExt cx="4756271" cy="289485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8734"/>
              <a:ext cx="4756271" cy="723977"/>
              <a:chOff x="0" y="0"/>
              <a:chExt cx="939510" cy="14300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39510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939510" h="143008">
                    <a:moveTo>
                      <a:pt x="27468" y="0"/>
                    </a:moveTo>
                    <a:lnTo>
                      <a:pt x="912042" y="0"/>
                    </a:lnTo>
                    <a:cubicBezTo>
                      <a:pt x="927212" y="0"/>
                      <a:pt x="939510" y="12298"/>
                      <a:pt x="939510" y="27468"/>
                    </a:cubicBezTo>
                    <a:lnTo>
                      <a:pt x="939510" y="115540"/>
                    </a:lnTo>
                    <a:cubicBezTo>
                      <a:pt x="939510" y="130710"/>
                      <a:pt x="927212" y="143008"/>
                      <a:pt x="912042" y="143008"/>
                    </a:cubicBezTo>
                    <a:lnTo>
                      <a:pt x="27468" y="143008"/>
                    </a:lnTo>
                    <a:cubicBezTo>
                      <a:pt x="12298" y="143008"/>
                      <a:pt x="0" y="130710"/>
                      <a:pt x="0" y="115540"/>
                    </a:cubicBezTo>
                    <a:lnTo>
                      <a:pt x="0" y="27468"/>
                    </a:lnTo>
                    <a:cubicBezTo>
                      <a:pt x="0" y="12298"/>
                      <a:pt x="12298" y="0"/>
                      <a:pt x="27468" y="0"/>
                    </a:cubicBezTo>
                    <a:close/>
                  </a:path>
                </a:pathLst>
              </a:custGeom>
              <a:solidFill>
                <a:srgbClr val="7689A2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9525"/>
                <a:ext cx="939510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461793"/>
              <a:ext cx="4756271" cy="723977"/>
              <a:chOff x="0" y="0"/>
              <a:chExt cx="939510" cy="1430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39510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939510" h="143008">
                    <a:moveTo>
                      <a:pt x="0" y="0"/>
                    </a:moveTo>
                    <a:lnTo>
                      <a:pt x="939510" y="0"/>
                    </a:lnTo>
                    <a:lnTo>
                      <a:pt x="939510" y="143008"/>
                    </a:lnTo>
                    <a:lnTo>
                      <a:pt x="0" y="143008"/>
                    </a:lnTo>
                    <a:close/>
                  </a:path>
                </a:pathLst>
              </a:custGeom>
              <a:solidFill>
                <a:srgbClr val="D9D9D9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9525"/>
                <a:ext cx="939510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4756271" cy="2894851"/>
              <a:chOff x="0" y="0"/>
              <a:chExt cx="939510" cy="57182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39510" cy="571823"/>
              </a:xfrm>
              <a:custGeom>
                <a:avLst/>
                <a:gdLst/>
                <a:ahLst/>
                <a:cxnLst/>
                <a:rect l="l" t="t" r="r" b="b"/>
                <a:pathLst>
                  <a:path w="939510" h="571823">
                    <a:moveTo>
                      <a:pt x="27468" y="0"/>
                    </a:moveTo>
                    <a:lnTo>
                      <a:pt x="912042" y="0"/>
                    </a:lnTo>
                    <a:cubicBezTo>
                      <a:pt x="927212" y="0"/>
                      <a:pt x="939510" y="12298"/>
                      <a:pt x="939510" y="27468"/>
                    </a:cubicBezTo>
                    <a:lnTo>
                      <a:pt x="939510" y="544355"/>
                    </a:lnTo>
                    <a:cubicBezTo>
                      <a:pt x="939510" y="559525"/>
                      <a:pt x="927212" y="571823"/>
                      <a:pt x="912042" y="571823"/>
                    </a:cubicBezTo>
                    <a:lnTo>
                      <a:pt x="27468" y="571823"/>
                    </a:lnTo>
                    <a:cubicBezTo>
                      <a:pt x="12298" y="571823"/>
                      <a:pt x="0" y="559525"/>
                      <a:pt x="0" y="544355"/>
                    </a:cubicBezTo>
                    <a:lnTo>
                      <a:pt x="0" y="27468"/>
                    </a:lnTo>
                    <a:cubicBezTo>
                      <a:pt x="0" y="12298"/>
                      <a:pt x="12298" y="0"/>
                      <a:pt x="274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9525"/>
                <a:ext cx="939510" cy="581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>
              <a:off x="17958" y="718616"/>
              <a:ext cx="4720356" cy="0"/>
            </a:xfrm>
            <a:prstGeom prst="line">
              <a:avLst/>
            </a:prstGeom>
            <a:ln w="3571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75209" y="121941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 Bold"/>
                </a:rPr>
                <a:t>Admin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75209" y="843620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AdminID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75209" y="1563914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username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75209" y="2291736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password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1849446">
            <a:off x="5724065" y="1655325"/>
            <a:ext cx="277924" cy="369385"/>
          </a:xfrm>
          <a:custGeom>
            <a:avLst/>
            <a:gdLst/>
            <a:ahLst/>
            <a:cxnLst/>
            <a:rect l="l" t="t" r="r" b="b"/>
            <a:pathLst>
              <a:path w="277924" h="369385">
                <a:moveTo>
                  <a:pt x="0" y="0"/>
                </a:moveTo>
                <a:lnTo>
                  <a:pt x="277924" y="0"/>
                </a:lnTo>
                <a:lnTo>
                  <a:pt x="277924" y="369385"/>
                </a:lnTo>
                <a:lnTo>
                  <a:pt x="0" y="369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9" name="AutoShape 19"/>
          <p:cNvSpPr/>
          <p:nvPr/>
        </p:nvSpPr>
        <p:spPr>
          <a:xfrm>
            <a:off x="9151088" y="1826623"/>
            <a:ext cx="1099746" cy="649415"/>
          </a:xfrm>
          <a:prstGeom prst="line">
            <a:avLst/>
          </a:prstGeom>
          <a:ln w="28575" cap="rnd">
            <a:solidFill>
              <a:srgbClr val="7689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20" name="AutoShape 20"/>
          <p:cNvSpPr/>
          <p:nvPr/>
        </p:nvSpPr>
        <p:spPr>
          <a:xfrm flipV="1">
            <a:off x="9151088" y="2616721"/>
            <a:ext cx="1099746" cy="3111457"/>
          </a:xfrm>
          <a:prstGeom prst="line">
            <a:avLst/>
          </a:prstGeom>
          <a:ln w="28575" cap="rnd">
            <a:solidFill>
              <a:srgbClr val="7689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21" name="Freeform 21"/>
          <p:cNvSpPr/>
          <p:nvPr/>
        </p:nvSpPr>
        <p:spPr>
          <a:xfrm>
            <a:off x="9944401" y="2289336"/>
            <a:ext cx="239460" cy="119730"/>
          </a:xfrm>
          <a:custGeom>
            <a:avLst/>
            <a:gdLst/>
            <a:ahLst/>
            <a:cxnLst/>
            <a:rect l="l" t="t" r="r" b="b"/>
            <a:pathLst>
              <a:path w="239460" h="119730">
                <a:moveTo>
                  <a:pt x="0" y="0"/>
                </a:moveTo>
                <a:lnTo>
                  <a:pt x="239460" y="0"/>
                </a:lnTo>
                <a:lnTo>
                  <a:pt x="239460" y="119730"/>
                </a:lnTo>
                <a:lnTo>
                  <a:pt x="0" y="119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22" name="Freeform 22"/>
          <p:cNvSpPr/>
          <p:nvPr/>
        </p:nvSpPr>
        <p:spPr>
          <a:xfrm>
            <a:off x="14130153" y="7456369"/>
            <a:ext cx="239460" cy="119730"/>
          </a:xfrm>
          <a:custGeom>
            <a:avLst/>
            <a:gdLst/>
            <a:ahLst/>
            <a:cxnLst/>
            <a:rect l="l" t="t" r="r" b="b"/>
            <a:pathLst>
              <a:path w="239460" h="119730">
                <a:moveTo>
                  <a:pt x="0" y="0"/>
                </a:moveTo>
                <a:lnTo>
                  <a:pt x="239460" y="0"/>
                </a:lnTo>
                <a:lnTo>
                  <a:pt x="239460" y="119730"/>
                </a:lnTo>
                <a:lnTo>
                  <a:pt x="0" y="119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23" name="Freeform 23"/>
          <p:cNvSpPr/>
          <p:nvPr/>
        </p:nvSpPr>
        <p:spPr>
          <a:xfrm>
            <a:off x="9202792" y="5544794"/>
            <a:ext cx="239460" cy="119730"/>
          </a:xfrm>
          <a:custGeom>
            <a:avLst/>
            <a:gdLst/>
            <a:ahLst/>
            <a:cxnLst/>
            <a:rect l="l" t="t" r="r" b="b"/>
            <a:pathLst>
              <a:path w="239460" h="119730">
                <a:moveTo>
                  <a:pt x="0" y="0"/>
                </a:moveTo>
                <a:lnTo>
                  <a:pt x="239459" y="0"/>
                </a:lnTo>
                <a:lnTo>
                  <a:pt x="239459" y="119730"/>
                </a:lnTo>
                <a:lnTo>
                  <a:pt x="0" y="119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24" name="Freeform 24"/>
          <p:cNvSpPr/>
          <p:nvPr/>
        </p:nvSpPr>
        <p:spPr>
          <a:xfrm>
            <a:off x="9216186" y="1601595"/>
            <a:ext cx="46238" cy="124967"/>
          </a:xfrm>
          <a:custGeom>
            <a:avLst/>
            <a:gdLst/>
            <a:ahLst/>
            <a:cxnLst/>
            <a:rect l="l" t="t" r="r" b="b"/>
            <a:pathLst>
              <a:path w="46238" h="124967">
                <a:moveTo>
                  <a:pt x="0" y="0"/>
                </a:moveTo>
                <a:lnTo>
                  <a:pt x="46238" y="0"/>
                </a:lnTo>
                <a:lnTo>
                  <a:pt x="46238" y="124967"/>
                </a:lnTo>
                <a:lnTo>
                  <a:pt x="0" y="124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25" name="AutoShape 25"/>
          <p:cNvSpPr/>
          <p:nvPr/>
        </p:nvSpPr>
        <p:spPr>
          <a:xfrm flipH="1">
            <a:off x="13831505" y="2476038"/>
            <a:ext cx="1099746" cy="614536"/>
          </a:xfrm>
          <a:prstGeom prst="line">
            <a:avLst/>
          </a:prstGeom>
          <a:ln w="28575" cap="rnd">
            <a:solidFill>
              <a:srgbClr val="7689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grpSp>
        <p:nvGrpSpPr>
          <p:cNvPr id="26" name="Group 26"/>
          <p:cNvGrpSpPr/>
          <p:nvPr/>
        </p:nvGrpSpPr>
        <p:grpSpPr>
          <a:xfrm>
            <a:off x="10250834" y="1726562"/>
            <a:ext cx="3580672" cy="3789951"/>
            <a:chOff x="0" y="0"/>
            <a:chExt cx="4774229" cy="5053268"/>
          </a:xfrm>
        </p:grpSpPr>
        <p:sp>
          <p:nvSpPr>
            <p:cNvPr id="27" name="AutoShape 27"/>
            <p:cNvSpPr/>
            <p:nvPr/>
          </p:nvSpPr>
          <p:spPr>
            <a:xfrm>
              <a:off x="0" y="709007"/>
              <a:ext cx="4720356" cy="0"/>
            </a:xfrm>
            <a:prstGeom prst="line">
              <a:avLst/>
            </a:prstGeom>
            <a:ln w="35719" cap="flat">
              <a:solidFill>
                <a:srgbClr val="54545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PH"/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17958" y="0"/>
              <a:ext cx="4756271" cy="723977"/>
              <a:chOff x="0" y="0"/>
              <a:chExt cx="939510" cy="14300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939510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939510" h="143008">
                    <a:moveTo>
                      <a:pt x="27468" y="0"/>
                    </a:moveTo>
                    <a:lnTo>
                      <a:pt x="912042" y="0"/>
                    </a:lnTo>
                    <a:cubicBezTo>
                      <a:pt x="927212" y="0"/>
                      <a:pt x="939510" y="12298"/>
                      <a:pt x="939510" y="27468"/>
                    </a:cubicBezTo>
                    <a:lnTo>
                      <a:pt x="939510" y="115540"/>
                    </a:lnTo>
                    <a:cubicBezTo>
                      <a:pt x="939510" y="130710"/>
                      <a:pt x="927212" y="143008"/>
                      <a:pt x="912042" y="143008"/>
                    </a:cubicBezTo>
                    <a:lnTo>
                      <a:pt x="27468" y="143008"/>
                    </a:lnTo>
                    <a:cubicBezTo>
                      <a:pt x="12298" y="143008"/>
                      <a:pt x="0" y="130710"/>
                      <a:pt x="0" y="115540"/>
                    </a:cubicBezTo>
                    <a:lnTo>
                      <a:pt x="0" y="27468"/>
                    </a:lnTo>
                    <a:cubicBezTo>
                      <a:pt x="0" y="12298"/>
                      <a:pt x="12298" y="0"/>
                      <a:pt x="27468" y="0"/>
                    </a:cubicBezTo>
                    <a:close/>
                  </a:path>
                </a:pathLst>
              </a:custGeom>
              <a:solidFill>
                <a:srgbClr val="7689A2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9525"/>
                <a:ext cx="939510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693167" y="93208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 Bold"/>
                </a:rPr>
                <a:t>Thesis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93167" y="814886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ThesisID</a:t>
              </a: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17958" y="1433059"/>
              <a:ext cx="4756271" cy="723977"/>
              <a:chOff x="0" y="0"/>
              <a:chExt cx="939510" cy="14300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39510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939510" h="143008">
                    <a:moveTo>
                      <a:pt x="0" y="0"/>
                    </a:moveTo>
                    <a:lnTo>
                      <a:pt x="939510" y="0"/>
                    </a:lnTo>
                    <a:lnTo>
                      <a:pt x="939510" y="143008"/>
                    </a:lnTo>
                    <a:lnTo>
                      <a:pt x="0" y="143008"/>
                    </a:lnTo>
                    <a:close/>
                  </a:path>
                </a:pathLst>
              </a:custGeom>
              <a:solidFill>
                <a:srgbClr val="D9D9D9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9525"/>
                <a:ext cx="939510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693167" y="1538944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ProgramID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93167" y="2263002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DegreeID</a:t>
              </a:r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17958" y="2881174"/>
              <a:ext cx="4756271" cy="723977"/>
              <a:chOff x="0" y="0"/>
              <a:chExt cx="939510" cy="143008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939510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939510" h="143008">
                    <a:moveTo>
                      <a:pt x="0" y="0"/>
                    </a:moveTo>
                    <a:lnTo>
                      <a:pt x="939510" y="0"/>
                    </a:lnTo>
                    <a:lnTo>
                      <a:pt x="939510" y="143008"/>
                    </a:lnTo>
                    <a:lnTo>
                      <a:pt x="0" y="143008"/>
                    </a:lnTo>
                    <a:close/>
                  </a:path>
                </a:pathLst>
              </a:custGeom>
              <a:solidFill>
                <a:srgbClr val="D9D9D9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9525"/>
                <a:ext cx="939510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693167" y="2974886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Title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93167" y="3711118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PublicationYear</a:t>
              </a:r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17958" y="4329290"/>
              <a:ext cx="4756271" cy="723977"/>
              <a:chOff x="0" y="0"/>
              <a:chExt cx="939510" cy="143008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939510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939510" h="143008">
                    <a:moveTo>
                      <a:pt x="0" y="0"/>
                    </a:moveTo>
                    <a:lnTo>
                      <a:pt x="939510" y="0"/>
                    </a:lnTo>
                    <a:lnTo>
                      <a:pt x="939510" y="143008"/>
                    </a:lnTo>
                    <a:lnTo>
                      <a:pt x="0" y="143008"/>
                    </a:lnTo>
                    <a:close/>
                  </a:path>
                </a:pathLst>
              </a:custGeom>
              <a:solidFill>
                <a:srgbClr val="D9D9D9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9525"/>
                <a:ext cx="939510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0"/>
              <a:ext cx="4756271" cy="5053268"/>
              <a:chOff x="0" y="0"/>
              <a:chExt cx="939510" cy="99817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939510" cy="998176"/>
              </a:xfrm>
              <a:custGeom>
                <a:avLst/>
                <a:gdLst/>
                <a:ahLst/>
                <a:cxnLst/>
                <a:rect l="l" t="t" r="r" b="b"/>
                <a:pathLst>
                  <a:path w="939510" h="998176">
                    <a:moveTo>
                      <a:pt x="27468" y="0"/>
                    </a:moveTo>
                    <a:lnTo>
                      <a:pt x="912042" y="0"/>
                    </a:lnTo>
                    <a:cubicBezTo>
                      <a:pt x="927212" y="0"/>
                      <a:pt x="939510" y="12298"/>
                      <a:pt x="939510" y="27468"/>
                    </a:cubicBezTo>
                    <a:lnTo>
                      <a:pt x="939510" y="970708"/>
                    </a:lnTo>
                    <a:cubicBezTo>
                      <a:pt x="939510" y="985878"/>
                      <a:pt x="927212" y="998176"/>
                      <a:pt x="912042" y="998176"/>
                    </a:cubicBezTo>
                    <a:lnTo>
                      <a:pt x="27468" y="998176"/>
                    </a:lnTo>
                    <a:cubicBezTo>
                      <a:pt x="12298" y="998176"/>
                      <a:pt x="0" y="985878"/>
                      <a:pt x="0" y="970708"/>
                    </a:cubicBezTo>
                    <a:lnTo>
                      <a:pt x="0" y="27468"/>
                    </a:lnTo>
                    <a:cubicBezTo>
                      <a:pt x="0" y="12298"/>
                      <a:pt x="12298" y="0"/>
                      <a:pt x="274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9525"/>
                <a:ext cx="939510" cy="10077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693167" y="4435175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Abstract</a:t>
              </a:r>
            </a:p>
          </p:txBody>
        </p:sp>
        <p:sp>
          <p:nvSpPr>
            <p:cNvPr id="50" name="Freeform 50"/>
            <p:cNvSpPr/>
            <p:nvPr/>
          </p:nvSpPr>
          <p:spPr>
            <a:xfrm rot="1849446">
              <a:off x="197425" y="806767"/>
              <a:ext cx="370565" cy="492514"/>
            </a:xfrm>
            <a:custGeom>
              <a:avLst/>
              <a:gdLst/>
              <a:ahLst/>
              <a:cxnLst/>
              <a:rect l="l" t="t" r="r" b="b"/>
              <a:pathLst>
                <a:path w="370565" h="492514">
                  <a:moveTo>
                    <a:pt x="0" y="0"/>
                  </a:moveTo>
                  <a:lnTo>
                    <a:pt x="370566" y="0"/>
                  </a:lnTo>
                  <a:lnTo>
                    <a:pt x="370566" y="492513"/>
                  </a:lnTo>
                  <a:lnTo>
                    <a:pt x="0" y="492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583884" y="4922177"/>
            <a:ext cx="3567203" cy="1639328"/>
            <a:chOff x="0" y="0"/>
            <a:chExt cx="4756271" cy="2185770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21895"/>
              <a:ext cx="4756271" cy="723977"/>
              <a:chOff x="0" y="0"/>
              <a:chExt cx="939510" cy="143008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939510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939510" h="143008">
                    <a:moveTo>
                      <a:pt x="27468" y="0"/>
                    </a:moveTo>
                    <a:lnTo>
                      <a:pt x="912042" y="0"/>
                    </a:lnTo>
                    <a:cubicBezTo>
                      <a:pt x="927212" y="0"/>
                      <a:pt x="939510" y="12298"/>
                      <a:pt x="939510" y="27468"/>
                    </a:cubicBezTo>
                    <a:lnTo>
                      <a:pt x="939510" y="115540"/>
                    </a:lnTo>
                    <a:cubicBezTo>
                      <a:pt x="939510" y="130710"/>
                      <a:pt x="927212" y="143008"/>
                      <a:pt x="912042" y="143008"/>
                    </a:cubicBezTo>
                    <a:lnTo>
                      <a:pt x="27468" y="143008"/>
                    </a:lnTo>
                    <a:cubicBezTo>
                      <a:pt x="12298" y="143008"/>
                      <a:pt x="0" y="130710"/>
                      <a:pt x="0" y="115540"/>
                    </a:cubicBezTo>
                    <a:lnTo>
                      <a:pt x="0" y="27468"/>
                    </a:lnTo>
                    <a:cubicBezTo>
                      <a:pt x="0" y="12298"/>
                      <a:pt x="12298" y="0"/>
                      <a:pt x="27468" y="0"/>
                    </a:cubicBezTo>
                    <a:close/>
                  </a:path>
                </a:pathLst>
              </a:custGeom>
              <a:solidFill>
                <a:srgbClr val="7689A2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9525"/>
                <a:ext cx="939510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454954"/>
              <a:ext cx="4756271" cy="723977"/>
              <a:chOff x="0" y="0"/>
              <a:chExt cx="939510" cy="143008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939510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939510" h="143008">
                    <a:moveTo>
                      <a:pt x="24416" y="0"/>
                    </a:moveTo>
                    <a:lnTo>
                      <a:pt x="915094" y="0"/>
                    </a:lnTo>
                    <a:cubicBezTo>
                      <a:pt x="921570" y="0"/>
                      <a:pt x="927780" y="2572"/>
                      <a:pt x="932359" y="7151"/>
                    </a:cubicBezTo>
                    <a:cubicBezTo>
                      <a:pt x="936938" y="11730"/>
                      <a:pt x="939510" y="17940"/>
                      <a:pt x="939510" y="24416"/>
                    </a:cubicBezTo>
                    <a:lnTo>
                      <a:pt x="939510" y="118592"/>
                    </a:lnTo>
                    <a:cubicBezTo>
                      <a:pt x="939510" y="125067"/>
                      <a:pt x="936938" y="131278"/>
                      <a:pt x="932359" y="135857"/>
                    </a:cubicBezTo>
                    <a:cubicBezTo>
                      <a:pt x="927780" y="140436"/>
                      <a:pt x="921570" y="143008"/>
                      <a:pt x="915094" y="143008"/>
                    </a:cubicBezTo>
                    <a:lnTo>
                      <a:pt x="24416" y="143008"/>
                    </a:lnTo>
                    <a:cubicBezTo>
                      <a:pt x="17940" y="143008"/>
                      <a:pt x="11730" y="140436"/>
                      <a:pt x="7151" y="135857"/>
                    </a:cubicBezTo>
                    <a:cubicBezTo>
                      <a:pt x="2572" y="131278"/>
                      <a:pt x="0" y="125067"/>
                      <a:pt x="0" y="118592"/>
                    </a:cubicBezTo>
                    <a:lnTo>
                      <a:pt x="0" y="24416"/>
                    </a:lnTo>
                    <a:cubicBezTo>
                      <a:pt x="0" y="17940"/>
                      <a:pt x="2572" y="11730"/>
                      <a:pt x="7151" y="7151"/>
                    </a:cubicBezTo>
                    <a:cubicBezTo>
                      <a:pt x="11730" y="2572"/>
                      <a:pt x="17940" y="0"/>
                      <a:pt x="24416" y="0"/>
                    </a:cubicBezTo>
                    <a:close/>
                  </a:path>
                </a:pathLst>
              </a:custGeom>
              <a:solidFill>
                <a:srgbClr val="D9D9D9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9525"/>
                <a:ext cx="939510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0" y="0"/>
              <a:ext cx="4756271" cy="2185770"/>
              <a:chOff x="0" y="0"/>
              <a:chExt cx="939510" cy="431757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939510" cy="431757"/>
              </a:xfrm>
              <a:custGeom>
                <a:avLst/>
                <a:gdLst/>
                <a:ahLst/>
                <a:cxnLst/>
                <a:rect l="l" t="t" r="r" b="b"/>
                <a:pathLst>
                  <a:path w="939510" h="431757">
                    <a:moveTo>
                      <a:pt x="27468" y="0"/>
                    </a:moveTo>
                    <a:lnTo>
                      <a:pt x="912042" y="0"/>
                    </a:lnTo>
                    <a:cubicBezTo>
                      <a:pt x="927212" y="0"/>
                      <a:pt x="939510" y="12298"/>
                      <a:pt x="939510" y="27468"/>
                    </a:cubicBezTo>
                    <a:lnTo>
                      <a:pt x="939510" y="404289"/>
                    </a:lnTo>
                    <a:cubicBezTo>
                      <a:pt x="939510" y="419459"/>
                      <a:pt x="927212" y="431757"/>
                      <a:pt x="912042" y="431757"/>
                    </a:cubicBezTo>
                    <a:lnTo>
                      <a:pt x="27468" y="431757"/>
                    </a:lnTo>
                    <a:cubicBezTo>
                      <a:pt x="12298" y="431757"/>
                      <a:pt x="0" y="419459"/>
                      <a:pt x="0" y="404289"/>
                    </a:cubicBezTo>
                    <a:lnTo>
                      <a:pt x="0" y="27468"/>
                    </a:lnTo>
                    <a:cubicBezTo>
                      <a:pt x="0" y="12298"/>
                      <a:pt x="12298" y="0"/>
                      <a:pt x="274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-9525"/>
                <a:ext cx="939510" cy="4412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61" name="AutoShape 61"/>
            <p:cNvSpPr/>
            <p:nvPr/>
          </p:nvSpPr>
          <p:spPr>
            <a:xfrm>
              <a:off x="17958" y="711777"/>
              <a:ext cx="4720356" cy="0"/>
            </a:xfrm>
            <a:prstGeom prst="line">
              <a:avLst/>
            </a:prstGeom>
            <a:ln w="3571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675209" y="115103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 Bold"/>
                </a:rPr>
                <a:t>Thesis_Author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675209" y="836782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ThesisID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675209" y="1557075"/>
              <a:ext cx="3688629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AuthorID</a:t>
              </a:r>
            </a:p>
          </p:txBody>
        </p:sp>
        <p:sp>
          <p:nvSpPr>
            <p:cNvPr id="65" name="Freeform 65"/>
            <p:cNvSpPr/>
            <p:nvPr/>
          </p:nvSpPr>
          <p:spPr>
            <a:xfrm rot="1849446">
              <a:off x="169049" y="846271"/>
              <a:ext cx="370565" cy="492514"/>
            </a:xfrm>
            <a:custGeom>
              <a:avLst/>
              <a:gdLst/>
              <a:ahLst/>
              <a:cxnLst/>
              <a:rect l="l" t="t" r="r" b="b"/>
              <a:pathLst>
                <a:path w="370565" h="492514">
                  <a:moveTo>
                    <a:pt x="0" y="0"/>
                  </a:moveTo>
                  <a:lnTo>
                    <a:pt x="370565" y="0"/>
                  </a:lnTo>
                  <a:lnTo>
                    <a:pt x="370565" y="492514"/>
                  </a:lnTo>
                  <a:lnTo>
                    <a:pt x="0" y="492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66" name="Freeform 66"/>
            <p:cNvSpPr/>
            <p:nvPr/>
          </p:nvSpPr>
          <p:spPr>
            <a:xfrm rot="1849446">
              <a:off x="169049" y="1556555"/>
              <a:ext cx="370565" cy="492514"/>
            </a:xfrm>
            <a:custGeom>
              <a:avLst/>
              <a:gdLst/>
              <a:ahLst/>
              <a:cxnLst/>
              <a:rect l="l" t="t" r="r" b="b"/>
              <a:pathLst>
                <a:path w="370565" h="492514">
                  <a:moveTo>
                    <a:pt x="0" y="0"/>
                  </a:moveTo>
                  <a:lnTo>
                    <a:pt x="370565" y="0"/>
                  </a:lnTo>
                  <a:lnTo>
                    <a:pt x="370565" y="492514"/>
                  </a:lnTo>
                  <a:lnTo>
                    <a:pt x="0" y="492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7114203" y="7087161"/>
            <a:ext cx="2328048" cy="2171139"/>
            <a:chOff x="0" y="0"/>
            <a:chExt cx="3104064" cy="2894851"/>
          </a:xfrm>
        </p:grpSpPr>
        <p:grpSp>
          <p:nvGrpSpPr>
            <p:cNvPr id="68" name="Group 68"/>
            <p:cNvGrpSpPr/>
            <p:nvPr/>
          </p:nvGrpSpPr>
          <p:grpSpPr>
            <a:xfrm>
              <a:off x="11238" y="28734"/>
              <a:ext cx="3081588" cy="723977"/>
              <a:chOff x="0" y="0"/>
              <a:chExt cx="608709" cy="143008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08709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608709" h="143008">
                    <a:moveTo>
                      <a:pt x="23553" y="0"/>
                    </a:moveTo>
                    <a:lnTo>
                      <a:pt x="585156" y="0"/>
                    </a:lnTo>
                    <a:cubicBezTo>
                      <a:pt x="591402" y="0"/>
                      <a:pt x="597393" y="2481"/>
                      <a:pt x="601810" y="6899"/>
                    </a:cubicBezTo>
                    <a:cubicBezTo>
                      <a:pt x="606227" y="11316"/>
                      <a:pt x="608709" y="17306"/>
                      <a:pt x="608709" y="23553"/>
                    </a:cubicBezTo>
                    <a:lnTo>
                      <a:pt x="608709" y="119455"/>
                    </a:lnTo>
                    <a:cubicBezTo>
                      <a:pt x="608709" y="125702"/>
                      <a:pt x="606227" y="131692"/>
                      <a:pt x="601810" y="136109"/>
                    </a:cubicBezTo>
                    <a:cubicBezTo>
                      <a:pt x="597393" y="140526"/>
                      <a:pt x="591402" y="143008"/>
                      <a:pt x="585156" y="143008"/>
                    </a:cubicBezTo>
                    <a:lnTo>
                      <a:pt x="23553" y="143008"/>
                    </a:lnTo>
                    <a:cubicBezTo>
                      <a:pt x="17306" y="143008"/>
                      <a:pt x="11316" y="140526"/>
                      <a:pt x="6899" y="136109"/>
                    </a:cubicBezTo>
                    <a:cubicBezTo>
                      <a:pt x="2481" y="131692"/>
                      <a:pt x="0" y="125702"/>
                      <a:pt x="0" y="119455"/>
                    </a:cubicBezTo>
                    <a:lnTo>
                      <a:pt x="0" y="23553"/>
                    </a:lnTo>
                    <a:cubicBezTo>
                      <a:pt x="0" y="17306"/>
                      <a:pt x="2481" y="11316"/>
                      <a:pt x="6899" y="6899"/>
                    </a:cubicBezTo>
                    <a:cubicBezTo>
                      <a:pt x="11316" y="2481"/>
                      <a:pt x="17306" y="0"/>
                      <a:pt x="23553" y="0"/>
                    </a:cubicBezTo>
                    <a:close/>
                  </a:path>
                </a:pathLst>
              </a:custGeom>
              <a:solidFill>
                <a:srgbClr val="7689A2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9525"/>
                <a:ext cx="608709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1238" y="1461793"/>
              <a:ext cx="3081588" cy="723977"/>
              <a:chOff x="0" y="0"/>
              <a:chExt cx="608709" cy="143008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08709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608709" h="143008">
                    <a:moveTo>
                      <a:pt x="0" y="0"/>
                    </a:moveTo>
                    <a:lnTo>
                      <a:pt x="608709" y="0"/>
                    </a:lnTo>
                    <a:lnTo>
                      <a:pt x="608709" y="143008"/>
                    </a:lnTo>
                    <a:lnTo>
                      <a:pt x="0" y="143008"/>
                    </a:lnTo>
                    <a:close/>
                  </a:path>
                </a:pathLst>
              </a:custGeom>
              <a:solidFill>
                <a:srgbClr val="D9D9D9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0" y="-9525"/>
                <a:ext cx="608709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0" y="0"/>
              <a:ext cx="3104064" cy="2894851"/>
              <a:chOff x="0" y="0"/>
              <a:chExt cx="613148" cy="571823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13148" cy="571823"/>
              </a:xfrm>
              <a:custGeom>
                <a:avLst/>
                <a:gdLst/>
                <a:ahLst/>
                <a:cxnLst/>
                <a:rect l="l" t="t" r="r" b="b"/>
                <a:pathLst>
                  <a:path w="613148" h="571823">
                    <a:moveTo>
                      <a:pt x="42088" y="0"/>
                    </a:moveTo>
                    <a:lnTo>
                      <a:pt x="571060" y="0"/>
                    </a:lnTo>
                    <a:cubicBezTo>
                      <a:pt x="582223" y="0"/>
                      <a:pt x="592928" y="4434"/>
                      <a:pt x="600821" y="12327"/>
                    </a:cubicBezTo>
                    <a:cubicBezTo>
                      <a:pt x="608714" y="20220"/>
                      <a:pt x="613148" y="30926"/>
                      <a:pt x="613148" y="42088"/>
                    </a:cubicBezTo>
                    <a:lnTo>
                      <a:pt x="613148" y="529734"/>
                    </a:lnTo>
                    <a:cubicBezTo>
                      <a:pt x="613148" y="540897"/>
                      <a:pt x="608714" y="551602"/>
                      <a:pt x="600821" y="559495"/>
                    </a:cubicBezTo>
                    <a:cubicBezTo>
                      <a:pt x="592928" y="567388"/>
                      <a:pt x="582223" y="571823"/>
                      <a:pt x="571060" y="571823"/>
                    </a:cubicBezTo>
                    <a:lnTo>
                      <a:pt x="42088" y="571823"/>
                    </a:lnTo>
                    <a:cubicBezTo>
                      <a:pt x="30926" y="571823"/>
                      <a:pt x="20220" y="567388"/>
                      <a:pt x="12327" y="559495"/>
                    </a:cubicBezTo>
                    <a:cubicBezTo>
                      <a:pt x="4434" y="551602"/>
                      <a:pt x="0" y="540897"/>
                      <a:pt x="0" y="529734"/>
                    </a:cubicBezTo>
                    <a:lnTo>
                      <a:pt x="0" y="42088"/>
                    </a:lnTo>
                    <a:cubicBezTo>
                      <a:pt x="0" y="30926"/>
                      <a:pt x="4434" y="20220"/>
                      <a:pt x="12327" y="12327"/>
                    </a:cubicBezTo>
                    <a:cubicBezTo>
                      <a:pt x="20220" y="4434"/>
                      <a:pt x="30926" y="0"/>
                      <a:pt x="420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0" y="-9525"/>
                <a:ext cx="613148" cy="581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77" name="AutoShape 77"/>
            <p:cNvSpPr/>
            <p:nvPr/>
          </p:nvSpPr>
          <p:spPr>
            <a:xfrm>
              <a:off x="29097" y="752711"/>
              <a:ext cx="3063729" cy="0"/>
            </a:xfrm>
            <a:prstGeom prst="line">
              <a:avLst/>
            </a:prstGeom>
            <a:ln w="3571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686447" y="121941"/>
              <a:ext cx="2192067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 Bold"/>
                </a:rPr>
                <a:t>Author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686447" y="843620"/>
              <a:ext cx="2192067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AuthorID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686447" y="1563914"/>
              <a:ext cx="2192067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Firstname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686447" y="2291736"/>
              <a:ext cx="2192067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Surname</a:t>
              </a:r>
            </a:p>
          </p:txBody>
        </p:sp>
        <p:sp>
          <p:nvSpPr>
            <p:cNvPr id="82" name="Freeform 82"/>
            <p:cNvSpPr/>
            <p:nvPr/>
          </p:nvSpPr>
          <p:spPr>
            <a:xfrm rot="1849446">
              <a:off x="181054" y="841180"/>
              <a:ext cx="370565" cy="492514"/>
            </a:xfrm>
            <a:custGeom>
              <a:avLst/>
              <a:gdLst/>
              <a:ahLst/>
              <a:cxnLst/>
              <a:rect l="l" t="t" r="r" b="b"/>
              <a:pathLst>
                <a:path w="370565" h="492514">
                  <a:moveTo>
                    <a:pt x="0" y="0"/>
                  </a:moveTo>
                  <a:lnTo>
                    <a:pt x="370566" y="0"/>
                  </a:lnTo>
                  <a:lnTo>
                    <a:pt x="370566" y="492513"/>
                  </a:lnTo>
                  <a:lnTo>
                    <a:pt x="0" y="492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83" name="AutoShape 83"/>
          <p:cNvSpPr/>
          <p:nvPr/>
        </p:nvSpPr>
        <p:spPr>
          <a:xfrm flipH="1" flipV="1">
            <a:off x="9151088" y="6255800"/>
            <a:ext cx="291164" cy="1654682"/>
          </a:xfrm>
          <a:prstGeom prst="line">
            <a:avLst/>
          </a:prstGeom>
          <a:ln w="28575" cap="rnd">
            <a:solidFill>
              <a:srgbClr val="7689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84" name="Freeform 84"/>
          <p:cNvSpPr/>
          <p:nvPr/>
        </p:nvSpPr>
        <p:spPr>
          <a:xfrm>
            <a:off x="9202792" y="6069023"/>
            <a:ext cx="239460" cy="119730"/>
          </a:xfrm>
          <a:custGeom>
            <a:avLst/>
            <a:gdLst/>
            <a:ahLst/>
            <a:cxnLst/>
            <a:rect l="l" t="t" r="r" b="b"/>
            <a:pathLst>
              <a:path w="239460" h="119730">
                <a:moveTo>
                  <a:pt x="0" y="0"/>
                </a:moveTo>
                <a:lnTo>
                  <a:pt x="239459" y="0"/>
                </a:lnTo>
                <a:lnTo>
                  <a:pt x="239459" y="119730"/>
                </a:lnTo>
                <a:lnTo>
                  <a:pt x="0" y="119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5" name="Freeform 85"/>
          <p:cNvSpPr/>
          <p:nvPr/>
        </p:nvSpPr>
        <p:spPr>
          <a:xfrm>
            <a:off x="10110834" y="2697638"/>
            <a:ext cx="46238" cy="124967"/>
          </a:xfrm>
          <a:custGeom>
            <a:avLst/>
            <a:gdLst/>
            <a:ahLst/>
            <a:cxnLst/>
            <a:rect l="l" t="t" r="r" b="b"/>
            <a:pathLst>
              <a:path w="46238" h="124967">
                <a:moveTo>
                  <a:pt x="0" y="0"/>
                </a:moveTo>
                <a:lnTo>
                  <a:pt x="46238" y="0"/>
                </a:lnTo>
                <a:lnTo>
                  <a:pt x="46238" y="124967"/>
                </a:lnTo>
                <a:lnTo>
                  <a:pt x="0" y="124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6" name="Freeform 86"/>
          <p:cNvSpPr/>
          <p:nvPr/>
        </p:nvSpPr>
        <p:spPr>
          <a:xfrm>
            <a:off x="9524429" y="7706637"/>
            <a:ext cx="46238" cy="124967"/>
          </a:xfrm>
          <a:custGeom>
            <a:avLst/>
            <a:gdLst/>
            <a:ahLst/>
            <a:cxnLst/>
            <a:rect l="l" t="t" r="r" b="b"/>
            <a:pathLst>
              <a:path w="46238" h="124967">
                <a:moveTo>
                  <a:pt x="0" y="0"/>
                </a:moveTo>
                <a:lnTo>
                  <a:pt x="46238" y="0"/>
                </a:lnTo>
                <a:lnTo>
                  <a:pt x="46238" y="124967"/>
                </a:lnTo>
                <a:lnTo>
                  <a:pt x="0" y="124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87" name="Group 87"/>
          <p:cNvGrpSpPr/>
          <p:nvPr/>
        </p:nvGrpSpPr>
        <p:grpSpPr>
          <a:xfrm>
            <a:off x="14931252" y="1656375"/>
            <a:ext cx="2328048" cy="1639328"/>
            <a:chOff x="0" y="0"/>
            <a:chExt cx="3104064" cy="2185770"/>
          </a:xfrm>
        </p:grpSpPr>
        <p:grpSp>
          <p:nvGrpSpPr>
            <p:cNvPr id="88" name="Group 88"/>
            <p:cNvGrpSpPr/>
            <p:nvPr/>
          </p:nvGrpSpPr>
          <p:grpSpPr>
            <a:xfrm>
              <a:off x="11238" y="28734"/>
              <a:ext cx="3081588" cy="723977"/>
              <a:chOff x="0" y="0"/>
              <a:chExt cx="608709" cy="143008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08709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608709" h="143008">
                    <a:moveTo>
                      <a:pt x="23553" y="0"/>
                    </a:moveTo>
                    <a:lnTo>
                      <a:pt x="585156" y="0"/>
                    </a:lnTo>
                    <a:cubicBezTo>
                      <a:pt x="591402" y="0"/>
                      <a:pt x="597393" y="2481"/>
                      <a:pt x="601810" y="6899"/>
                    </a:cubicBezTo>
                    <a:cubicBezTo>
                      <a:pt x="606227" y="11316"/>
                      <a:pt x="608709" y="17306"/>
                      <a:pt x="608709" y="23553"/>
                    </a:cubicBezTo>
                    <a:lnTo>
                      <a:pt x="608709" y="119455"/>
                    </a:lnTo>
                    <a:cubicBezTo>
                      <a:pt x="608709" y="125702"/>
                      <a:pt x="606227" y="131692"/>
                      <a:pt x="601810" y="136109"/>
                    </a:cubicBezTo>
                    <a:cubicBezTo>
                      <a:pt x="597393" y="140526"/>
                      <a:pt x="591402" y="143008"/>
                      <a:pt x="585156" y="143008"/>
                    </a:cubicBezTo>
                    <a:lnTo>
                      <a:pt x="23553" y="143008"/>
                    </a:lnTo>
                    <a:cubicBezTo>
                      <a:pt x="17306" y="143008"/>
                      <a:pt x="11316" y="140526"/>
                      <a:pt x="6899" y="136109"/>
                    </a:cubicBezTo>
                    <a:cubicBezTo>
                      <a:pt x="2481" y="131692"/>
                      <a:pt x="0" y="125702"/>
                      <a:pt x="0" y="119455"/>
                    </a:cubicBezTo>
                    <a:lnTo>
                      <a:pt x="0" y="23553"/>
                    </a:lnTo>
                    <a:cubicBezTo>
                      <a:pt x="0" y="17306"/>
                      <a:pt x="2481" y="11316"/>
                      <a:pt x="6899" y="6899"/>
                    </a:cubicBezTo>
                    <a:cubicBezTo>
                      <a:pt x="11316" y="2481"/>
                      <a:pt x="17306" y="0"/>
                      <a:pt x="23553" y="0"/>
                    </a:cubicBezTo>
                    <a:close/>
                  </a:path>
                </a:pathLst>
              </a:custGeom>
              <a:solidFill>
                <a:srgbClr val="7689A2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90" name="TextBox 90"/>
              <p:cNvSpPr txBox="1"/>
              <p:nvPr/>
            </p:nvSpPr>
            <p:spPr>
              <a:xfrm>
                <a:off x="0" y="-9525"/>
                <a:ext cx="608709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11238" y="1461793"/>
              <a:ext cx="3081588" cy="723977"/>
              <a:chOff x="0" y="0"/>
              <a:chExt cx="608709" cy="143008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08709" cy="143008"/>
              </a:xfrm>
              <a:custGeom>
                <a:avLst/>
                <a:gdLst/>
                <a:ahLst/>
                <a:cxnLst/>
                <a:rect l="l" t="t" r="r" b="b"/>
                <a:pathLst>
                  <a:path w="608709" h="143008">
                    <a:moveTo>
                      <a:pt x="0" y="0"/>
                    </a:moveTo>
                    <a:lnTo>
                      <a:pt x="608709" y="0"/>
                    </a:lnTo>
                    <a:lnTo>
                      <a:pt x="608709" y="143008"/>
                    </a:lnTo>
                    <a:lnTo>
                      <a:pt x="0" y="143008"/>
                    </a:lnTo>
                    <a:close/>
                  </a:path>
                </a:pathLst>
              </a:custGeom>
              <a:solidFill>
                <a:srgbClr val="D9D9D9">
                  <a:alpha val="45882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93" name="TextBox 93"/>
              <p:cNvSpPr txBox="1"/>
              <p:nvPr/>
            </p:nvSpPr>
            <p:spPr>
              <a:xfrm>
                <a:off x="0" y="-9525"/>
                <a:ext cx="608709" cy="152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0" y="0"/>
              <a:ext cx="3104064" cy="2185770"/>
              <a:chOff x="0" y="0"/>
              <a:chExt cx="613148" cy="431757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13148" cy="431757"/>
              </a:xfrm>
              <a:custGeom>
                <a:avLst/>
                <a:gdLst/>
                <a:ahLst/>
                <a:cxnLst/>
                <a:rect l="l" t="t" r="r" b="b"/>
                <a:pathLst>
                  <a:path w="613148" h="431757">
                    <a:moveTo>
                      <a:pt x="42088" y="0"/>
                    </a:moveTo>
                    <a:lnTo>
                      <a:pt x="571060" y="0"/>
                    </a:lnTo>
                    <a:cubicBezTo>
                      <a:pt x="582223" y="0"/>
                      <a:pt x="592928" y="4434"/>
                      <a:pt x="600821" y="12327"/>
                    </a:cubicBezTo>
                    <a:cubicBezTo>
                      <a:pt x="608714" y="20220"/>
                      <a:pt x="613148" y="30926"/>
                      <a:pt x="613148" y="42088"/>
                    </a:cubicBezTo>
                    <a:lnTo>
                      <a:pt x="613148" y="389669"/>
                    </a:lnTo>
                    <a:cubicBezTo>
                      <a:pt x="613148" y="412913"/>
                      <a:pt x="594305" y="431757"/>
                      <a:pt x="571060" y="431757"/>
                    </a:cubicBezTo>
                    <a:lnTo>
                      <a:pt x="42088" y="431757"/>
                    </a:lnTo>
                    <a:cubicBezTo>
                      <a:pt x="30926" y="431757"/>
                      <a:pt x="20220" y="427323"/>
                      <a:pt x="12327" y="419430"/>
                    </a:cubicBezTo>
                    <a:cubicBezTo>
                      <a:pt x="4434" y="411537"/>
                      <a:pt x="0" y="400831"/>
                      <a:pt x="0" y="389669"/>
                    </a:cubicBezTo>
                    <a:lnTo>
                      <a:pt x="0" y="42088"/>
                    </a:lnTo>
                    <a:cubicBezTo>
                      <a:pt x="0" y="30926"/>
                      <a:pt x="4434" y="20220"/>
                      <a:pt x="12327" y="12327"/>
                    </a:cubicBezTo>
                    <a:cubicBezTo>
                      <a:pt x="20220" y="4434"/>
                      <a:pt x="30926" y="0"/>
                      <a:pt x="420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96" name="TextBox 96"/>
              <p:cNvSpPr txBox="1"/>
              <p:nvPr/>
            </p:nvSpPr>
            <p:spPr>
              <a:xfrm>
                <a:off x="0" y="-9525"/>
                <a:ext cx="613148" cy="4412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7"/>
                  </a:lnSpc>
                </a:pPr>
                <a:endParaRPr/>
              </a:p>
            </p:txBody>
          </p:sp>
        </p:grpSp>
        <p:sp>
          <p:nvSpPr>
            <p:cNvPr id="97" name="AutoShape 97"/>
            <p:cNvSpPr/>
            <p:nvPr/>
          </p:nvSpPr>
          <p:spPr>
            <a:xfrm>
              <a:off x="29097" y="752711"/>
              <a:ext cx="3063729" cy="0"/>
            </a:xfrm>
            <a:prstGeom prst="line">
              <a:avLst/>
            </a:prstGeom>
            <a:ln w="3571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686447" y="121941"/>
              <a:ext cx="2192067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 Bold"/>
                </a:rPr>
                <a:t>Program</a:t>
              </a:r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686447" y="843620"/>
              <a:ext cx="2192067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ProgramID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686447" y="1563914"/>
              <a:ext cx="2192067" cy="4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6"/>
                </a:lnSpc>
              </a:pPr>
              <a:r>
                <a:rPr lang="en-US" sz="2390" spc="88">
                  <a:solidFill>
                    <a:srgbClr val="000000"/>
                  </a:solidFill>
                  <a:latin typeface="Ubuntu"/>
                </a:rPr>
                <a:t>Program</a:t>
              </a:r>
            </a:p>
          </p:txBody>
        </p:sp>
        <p:sp>
          <p:nvSpPr>
            <p:cNvPr id="101" name="Freeform 101"/>
            <p:cNvSpPr/>
            <p:nvPr/>
          </p:nvSpPr>
          <p:spPr>
            <a:xfrm rot="1849446">
              <a:off x="181054" y="841180"/>
              <a:ext cx="370565" cy="492514"/>
            </a:xfrm>
            <a:custGeom>
              <a:avLst/>
              <a:gdLst/>
              <a:ahLst/>
              <a:cxnLst/>
              <a:rect l="l" t="t" r="r" b="b"/>
              <a:pathLst>
                <a:path w="370565" h="492514">
                  <a:moveTo>
                    <a:pt x="0" y="0"/>
                  </a:moveTo>
                  <a:lnTo>
                    <a:pt x="370566" y="0"/>
                  </a:lnTo>
                  <a:lnTo>
                    <a:pt x="370566" y="492513"/>
                  </a:lnTo>
                  <a:lnTo>
                    <a:pt x="0" y="492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0570982" y="6579772"/>
            <a:ext cx="3497599" cy="542983"/>
            <a:chOff x="0" y="0"/>
            <a:chExt cx="921178" cy="143008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921178" cy="143008"/>
            </a:xfrm>
            <a:custGeom>
              <a:avLst/>
              <a:gdLst/>
              <a:ahLst/>
              <a:cxnLst/>
              <a:rect l="l" t="t" r="r" b="b"/>
              <a:pathLst>
                <a:path w="921178" h="143008">
                  <a:moveTo>
                    <a:pt x="15494" y="0"/>
                  </a:moveTo>
                  <a:lnTo>
                    <a:pt x="905684" y="0"/>
                  </a:lnTo>
                  <a:cubicBezTo>
                    <a:pt x="914241" y="0"/>
                    <a:pt x="921178" y="6937"/>
                    <a:pt x="921178" y="15494"/>
                  </a:cubicBezTo>
                  <a:lnTo>
                    <a:pt x="921178" y="127513"/>
                  </a:lnTo>
                  <a:cubicBezTo>
                    <a:pt x="921178" y="131623"/>
                    <a:pt x="919546" y="135564"/>
                    <a:pt x="916640" y="138470"/>
                  </a:cubicBezTo>
                  <a:cubicBezTo>
                    <a:pt x="913734" y="141375"/>
                    <a:pt x="909793" y="143008"/>
                    <a:pt x="905684" y="143008"/>
                  </a:cubicBezTo>
                  <a:lnTo>
                    <a:pt x="15494" y="143008"/>
                  </a:lnTo>
                  <a:cubicBezTo>
                    <a:pt x="11385" y="143008"/>
                    <a:pt x="7444" y="141375"/>
                    <a:pt x="4538" y="138470"/>
                  </a:cubicBezTo>
                  <a:cubicBezTo>
                    <a:pt x="1632" y="135564"/>
                    <a:pt x="0" y="131623"/>
                    <a:pt x="0" y="127513"/>
                  </a:cubicBezTo>
                  <a:lnTo>
                    <a:pt x="0" y="15494"/>
                  </a:lnTo>
                  <a:cubicBezTo>
                    <a:pt x="0" y="11385"/>
                    <a:pt x="1632" y="7444"/>
                    <a:pt x="4538" y="4538"/>
                  </a:cubicBezTo>
                  <a:cubicBezTo>
                    <a:pt x="7444" y="1632"/>
                    <a:pt x="11385" y="0"/>
                    <a:pt x="15494" y="0"/>
                  </a:cubicBezTo>
                  <a:close/>
                </a:path>
              </a:pathLst>
            </a:custGeom>
            <a:solidFill>
              <a:srgbClr val="7689A2">
                <a:alpha val="4588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0" y="-9525"/>
              <a:ext cx="921178" cy="152533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247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0584145" y="7633679"/>
            <a:ext cx="3467620" cy="542983"/>
            <a:chOff x="0" y="0"/>
            <a:chExt cx="913283" cy="143008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913283" cy="143008"/>
            </a:xfrm>
            <a:custGeom>
              <a:avLst/>
              <a:gdLst/>
              <a:ahLst/>
              <a:cxnLst/>
              <a:rect l="l" t="t" r="r" b="b"/>
              <a:pathLst>
                <a:path w="913283" h="143008">
                  <a:moveTo>
                    <a:pt x="15628" y="0"/>
                  </a:moveTo>
                  <a:lnTo>
                    <a:pt x="897654" y="0"/>
                  </a:lnTo>
                  <a:cubicBezTo>
                    <a:pt x="906286" y="0"/>
                    <a:pt x="913283" y="6997"/>
                    <a:pt x="913283" y="15628"/>
                  </a:cubicBezTo>
                  <a:lnTo>
                    <a:pt x="913283" y="127379"/>
                  </a:lnTo>
                  <a:cubicBezTo>
                    <a:pt x="913283" y="131524"/>
                    <a:pt x="911636" y="135500"/>
                    <a:pt x="908705" y="138430"/>
                  </a:cubicBezTo>
                  <a:cubicBezTo>
                    <a:pt x="905774" y="141361"/>
                    <a:pt x="901799" y="143008"/>
                    <a:pt x="897654" y="143008"/>
                  </a:cubicBezTo>
                  <a:lnTo>
                    <a:pt x="15628" y="143008"/>
                  </a:lnTo>
                  <a:cubicBezTo>
                    <a:pt x="6997" y="143008"/>
                    <a:pt x="0" y="136011"/>
                    <a:pt x="0" y="127379"/>
                  </a:cubicBezTo>
                  <a:lnTo>
                    <a:pt x="0" y="15628"/>
                  </a:lnTo>
                  <a:cubicBezTo>
                    <a:pt x="0" y="6997"/>
                    <a:pt x="6997" y="0"/>
                    <a:pt x="15628" y="0"/>
                  </a:cubicBezTo>
                  <a:close/>
                </a:path>
              </a:pathLst>
            </a:custGeom>
            <a:solidFill>
              <a:srgbClr val="D9D9D9">
                <a:alpha val="4588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0" y="-9525"/>
              <a:ext cx="913283" cy="152533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247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0567329" y="6561504"/>
            <a:ext cx="3497599" cy="1615158"/>
            <a:chOff x="0" y="0"/>
            <a:chExt cx="921178" cy="425391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921178" cy="425391"/>
            </a:xfrm>
            <a:custGeom>
              <a:avLst/>
              <a:gdLst/>
              <a:ahLst/>
              <a:cxnLst/>
              <a:rect l="l" t="t" r="r" b="b"/>
              <a:pathLst>
                <a:path w="921178" h="425391">
                  <a:moveTo>
                    <a:pt x="28775" y="0"/>
                  </a:moveTo>
                  <a:lnTo>
                    <a:pt x="892403" y="0"/>
                  </a:lnTo>
                  <a:cubicBezTo>
                    <a:pt x="908295" y="0"/>
                    <a:pt x="921178" y="12883"/>
                    <a:pt x="921178" y="28775"/>
                  </a:cubicBezTo>
                  <a:lnTo>
                    <a:pt x="921178" y="396616"/>
                  </a:lnTo>
                  <a:cubicBezTo>
                    <a:pt x="921178" y="404248"/>
                    <a:pt x="918147" y="411567"/>
                    <a:pt x="912750" y="416963"/>
                  </a:cubicBezTo>
                  <a:cubicBezTo>
                    <a:pt x="907354" y="422360"/>
                    <a:pt x="900035" y="425391"/>
                    <a:pt x="892403" y="425391"/>
                  </a:cubicBezTo>
                  <a:lnTo>
                    <a:pt x="28775" y="425391"/>
                  </a:lnTo>
                  <a:cubicBezTo>
                    <a:pt x="21144" y="425391"/>
                    <a:pt x="13825" y="422360"/>
                    <a:pt x="8428" y="416963"/>
                  </a:cubicBezTo>
                  <a:cubicBezTo>
                    <a:pt x="3032" y="411567"/>
                    <a:pt x="0" y="404248"/>
                    <a:pt x="0" y="396616"/>
                  </a:cubicBezTo>
                  <a:lnTo>
                    <a:pt x="0" y="28775"/>
                  </a:lnTo>
                  <a:cubicBezTo>
                    <a:pt x="0" y="21144"/>
                    <a:pt x="3032" y="13825"/>
                    <a:pt x="8428" y="8428"/>
                  </a:cubicBezTo>
                  <a:cubicBezTo>
                    <a:pt x="13825" y="3032"/>
                    <a:pt x="21144" y="0"/>
                    <a:pt x="287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0" y="-9525"/>
              <a:ext cx="921178" cy="434916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247"/>
                </a:lnSpc>
              </a:pPr>
              <a:endParaRPr/>
            </a:p>
          </p:txBody>
        </p:sp>
      </p:grpSp>
      <p:sp>
        <p:nvSpPr>
          <p:cNvPr id="111" name="AutoShape 111"/>
          <p:cNvSpPr/>
          <p:nvPr/>
        </p:nvSpPr>
        <p:spPr>
          <a:xfrm>
            <a:off x="10570982" y="7122755"/>
            <a:ext cx="3480784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112" name="TextBox 112"/>
          <p:cNvSpPr txBox="1"/>
          <p:nvPr/>
        </p:nvSpPr>
        <p:spPr>
          <a:xfrm>
            <a:off x="11110218" y="6636561"/>
            <a:ext cx="1644050" cy="37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6"/>
              </a:lnSpc>
            </a:pPr>
            <a:r>
              <a:rPr lang="en-US" sz="2390" spc="88">
                <a:solidFill>
                  <a:srgbClr val="000000"/>
                </a:solidFill>
                <a:latin typeface="Ubuntu Bold"/>
              </a:rPr>
              <a:t>Degree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1110218" y="7188074"/>
            <a:ext cx="1644050" cy="37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6"/>
              </a:lnSpc>
            </a:pPr>
            <a:r>
              <a:rPr lang="en-US" sz="2390" spc="88">
                <a:solidFill>
                  <a:srgbClr val="000000"/>
                </a:solidFill>
                <a:latin typeface="Ubuntu"/>
              </a:rPr>
              <a:t>DegreeID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1110218" y="7708330"/>
            <a:ext cx="1644050" cy="37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6"/>
              </a:lnSpc>
            </a:pPr>
            <a:r>
              <a:rPr lang="en-US" sz="2390" spc="88">
                <a:solidFill>
                  <a:srgbClr val="000000"/>
                </a:solidFill>
                <a:latin typeface="Ubuntu"/>
              </a:rPr>
              <a:t>Degree</a:t>
            </a:r>
          </a:p>
        </p:txBody>
      </p:sp>
      <p:sp>
        <p:nvSpPr>
          <p:cNvPr id="115" name="Freeform 115"/>
          <p:cNvSpPr/>
          <p:nvPr/>
        </p:nvSpPr>
        <p:spPr>
          <a:xfrm rot="1849446">
            <a:off x="10717102" y="7184390"/>
            <a:ext cx="277924" cy="369385"/>
          </a:xfrm>
          <a:custGeom>
            <a:avLst/>
            <a:gdLst/>
            <a:ahLst/>
            <a:cxnLst/>
            <a:rect l="l" t="t" r="r" b="b"/>
            <a:pathLst>
              <a:path w="277924" h="369385">
                <a:moveTo>
                  <a:pt x="0" y="0"/>
                </a:moveTo>
                <a:lnTo>
                  <a:pt x="277924" y="0"/>
                </a:lnTo>
                <a:lnTo>
                  <a:pt x="277924" y="369386"/>
                </a:lnTo>
                <a:lnTo>
                  <a:pt x="0" y="369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16" name="AutoShape 116"/>
          <p:cNvSpPr/>
          <p:nvPr/>
        </p:nvSpPr>
        <p:spPr>
          <a:xfrm flipH="1" flipV="1">
            <a:off x="13831505" y="3621537"/>
            <a:ext cx="233423" cy="3747546"/>
          </a:xfrm>
          <a:prstGeom prst="line">
            <a:avLst/>
          </a:prstGeom>
          <a:ln w="28575" cap="rnd">
            <a:solidFill>
              <a:srgbClr val="7689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117" name="Freeform 117"/>
          <p:cNvSpPr/>
          <p:nvPr/>
        </p:nvSpPr>
        <p:spPr>
          <a:xfrm>
            <a:off x="13927466" y="3416203"/>
            <a:ext cx="46238" cy="124967"/>
          </a:xfrm>
          <a:custGeom>
            <a:avLst/>
            <a:gdLst/>
            <a:ahLst/>
            <a:cxnLst/>
            <a:rect l="l" t="t" r="r" b="b"/>
            <a:pathLst>
              <a:path w="46238" h="124967">
                <a:moveTo>
                  <a:pt x="0" y="0"/>
                </a:moveTo>
                <a:lnTo>
                  <a:pt x="46238" y="0"/>
                </a:lnTo>
                <a:lnTo>
                  <a:pt x="46238" y="124967"/>
                </a:lnTo>
                <a:lnTo>
                  <a:pt x="0" y="124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18" name="Freeform 118"/>
          <p:cNvSpPr/>
          <p:nvPr/>
        </p:nvSpPr>
        <p:spPr>
          <a:xfrm>
            <a:off x="13927466" y="2885157"/>
            <a:ext cx="46238" cy="124967"/>
          </a:xfrm>
          <a:custGeom>
            <a:avLst/>
            <a:gdLst/>
            <a:ahLst/>
            <a:cxnLst/>
            <a:rect l="l" t="t" r="r" b="b"/>
            <a:pathLst>
              <a:path w="46238" h="124967">
                <a:moveTo>
                  <a:pt x="0" y="0"/>
                </a:moveTo>
                <a:lnTo>
                  <a:pt x="46238" y="0"/>
                </a:lnTo>
                <a:lnTo>
                  <a:pt x="46238" y="124967"/>
                </a:lnTo>
                <a:lnTo>
                  <a:pt x="0" y="124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19" name="Freeform 119"/>
          <p:cNvSpPr/>
          <p:nvPr/>
        </p:nvSpPr>
        <p:spPr>
          <a:xfrm>
            <a:off x="14631268" y="2289336"/>
            <a:ext cx="239460" cy="119730"/>
          </a:xfrm>
          <a:custGeom>
            <a:avLst/>
            <a:gdLst/>
            <a:ahLst/>
            <a:cxnLst/>
            <a:rect l="l" t="t" r="r" b="b"/>
            <a:pathLst>
              <a:path w="239460" h="119730">
                <a:moveTo>
                  <a:pt x="0" y="0"/>
                </a:moveTo>
                <a:lnTo>
                  <a:pt x="239460" y="0"/>
                </a:lnTo>
                <a:lnTo>
                  <a:pt x="239460" y="119730"/>
                </a:lnTo>
                <a:lnTo>
                  <a:pt x="0" y="119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44695" y="1507902"/>
            <a:ext cx="4719668" cy="7271197"/>
          </a:xfrm>
          <a:custGeom>
            <a:avLst/>
            <a:gdLst/>
            <a:ahLst/>
            <a:cxnLst/>
            <a:rect l="l" t="t" r="r" b="b"/>
            <a:pathLst>
              <a:path w="4719668" h="7271197">
                <a:moveTo>
                  <a:pt x="0" y="0"/>
                </a:moveTo>
                <a:lnTo>
                  <a:pt x="4719668" y="0"/>
                </a:lnTo>
                <a:lnTo>
                  <a:pt x="4719668" y="7271196"/>
                </a:lnTo>
                <a:lnTo>
                  <a:pt x="0" y="7271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3" name="Group 3"/>
          <p:cNvGrpSpPr/>
          <p:nvPr/>
        </p:nvGrpSpPr>
        <p:grpSpPr>
          <a:xfrm>
            <a:off x="2223637" y="3628570"/>
            <a:ext cx="7312717" cy="3029860"/>
            <a:chOff x="0" y="0"/>
            <a:chExt cx="9750289" cy="4039813"/>
          </a:xfrm>
        </p:grpSpPr>
        <p:sp>
          <p:nvSpPr>
            <p:cNvPr id="4" name="TextBox 4"/>
            <p:cNvSpPr txBox="1"/>
            <p:nvPr/>
          </p:nvSpPr>
          <p:spPr>
            <a:xfrm>
              <a:off x="0" y="171450"/>
              <a:ext cx="9750289" cy="2518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6"/>
                </a:lnSpc>
              </a:pPr>
              <a:r>
                <a:rPr lang="en-US" sz="7453" spc="149">
                  <a:solidFill>
                    <a:srgbClr val="253439"/>
                  </a:solidFill>
                  <a:latin typeface="Squada One"/>
                </a:rPr>
                <a:t>THANK YOU FOR LISTENING!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21510"/>
              <a:ext cx="9750289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spc="50">
                  <a:solidFill>
                    <a:srgbClr val="253439"/>
                  </a:solidFill>
                  <a:latin typeface="Klima"/>
                </a:rPr>
                <a:t>Do you have questions?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758" y="1817226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084541"/>
              </p:ext>
            </p:extLst>
          </p:nvPr>
        </p:nvGraphicFramePr>
        <p:xfrm>
          <a:off x="8359147" y="2266950"/>
          <a:ext cx="8900153" cy="5411395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64820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 spc="162">
                          <a:solidFill>
                            <a:srgbClr val="253439"/>
                          </a:solidFill>
                          <a:latin typeface="Squada One"/>
                        </a:rPr>
                        <a:t>AGENDA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575">
                <a:tc>
                  <a:txBody>
                    <a:bodyPr/>
                    <a:lstStyle/>
                    <a:p>
                      <a:pPr marL="669289" lvl="1" indent="-334645" algn="l">
                        <a:lnSpc>
                          <a:spcPts val="43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99" spc="61" dirty="0">
                          <a:solidFill>
                            <a:srgbClr val="253439"/>
                          </a:solidFill>
                          <a:latin typeface="Klima Bold"/>
                        </a:rPr>
                        <a:t>Introduction</a:t>
                      </a:r>
                      <a:endParaRPr lang="en-US" sz="1100" dirty="0"/>
                    </a:p>
                    <a:p>
                      <a:pPr marL="669289" lvl="1" indent="-334645">
                        <a:lnSpc>
                          <a:spcPts val="4339"/>
                        </a:lnSpc>
                        <a:buFont typeface="Arial"/>
                        <a:buChar char="•"/>
                      </a:pPr>
                      <a:r>
                        <a:rPr lang="en-US" sz="3099" spc="61" dirty="0">
                          <a:solidFill>
                            <a:srgbClr val="253439"/>
                          </a:solidFill>
                          <a:latin typeface="Klima Bold"/>
                        </a:rPr>
                        <a:t>Software Requirement Specifications</a:t>
                      </a:r>
                    </a:p>
                    <a:p>
                      <a:pPr marL="669289" lvl="1" indent="-334645">
                        <a:lnSpc>
                          <a:spcPts val="4339"/>
                        </a:lnSpc>
                        <a:buFont typeface="Arial"/>
                        <a:buChar char="•"/>
                      </a:pPr>
                      <a:r>
                        <a:rPr lang="en-US" sz="3099" spc="61" dirty="0">
                          <a:solidFill>
                            <a:srgbClr val="253439"/>
                          </a:solidFill>
                          <a:latin typeface="Klima Bold"/>
                        </a:rPr>
                        <a:t>Use Case and E-R Diagram</a:t>
                      </a:r>
                    </a:p>
                    <a:p>
                      <a:pPr marL="669289" lvl="1" indent="-334645">
                        <a:lnSpc>
                          <a:spcPts val="4339"/>
                        </a:lnSpc>
                        <a:buFont typeface="Arial"/>
                        <a:buChar char="•"/>
                      </a:pPr>
                      <a:r>
                        <a:rPr lang="en-US" sz="3099" spc="61" dirty="0">
                          <a:solidFill>
                            <a:srgbClr val="253439"/>
                          </a:solidFill>
                          <a:latin typeface="Klima Bold"/>
                        </a:rPr>
                        <a:t>Software DEMO</a:t>
                      </a:r>
                      <a:endParaRPr lang="en-US" sz="3099" spc="61" dirty="0">
                        <a:solidFill>
                          <a:srgbClr val="253439"/>
                        </a:solidFill>
                        <a:latin typeface="Klima Bold"/>
                        <a:hlinkClick r:id="rId8" action="ppaction://hlinksldjump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6152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TextBox 3"/>
          <p:cNvSpPr txBox="1"/>
          <p:nvPr/>
        </p:nvSpPr>
        <p:spPr>
          <a:xfrm>
            <a:off x="1028700" y="4351032"/>
            <a:ext cx="9768230" cy="17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33"/>
              </a:lnSpc>
            </a:pPr>
            <a:r>
              <a:rPr lang="en-US" sz="12698" spc="253">
                <a:solidFill>
                  <a:srgbClr val="253439"/>
                </a:solidFill>
                <a:latin typeface="Squada One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1878640"/>
          <a:ext cx="16230600" cy="8407648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3371">
                <a:tc>
                  <a:txBody>
                    <a:bodyPr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 spc="110">
                          <a:solidFill>
                            <a:srgbClr val="101F24"/>
                          </a:solidFill>
                          <a:latin typeface="Squada One"/>
                        </a:rPr>
                        <a:t>PRODUCT SCOPE </a:t>
                      </a:r>
                      <a:endParaRPr lang="en-US" sz="1100"/>
                    </a:p>
                    <a:p>
                      <a:pPr>
                        <a:lnSpc>
                          <a:spcPts val="6600"/>
                        </a:lnSpc>
                      </a:pPr>
                      <a:r>
                        <a:rPr lang="en-US" sz="5500" spc="110">
                          <a:solidFill>
                            <a:srgbClr val="101F24"/>
                          </a:solidFill>
                          <a:latin typeface="Squada One"/>
                        </a:rPr>
                        <a:t>AND VALUE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r>
                        <a:rPr lang="en-US" sz="5600" spc="112">
                          <a:solidFill>
                            <a:srgbClr val="101F24"/>
                          </a:solidFill>
                          <a:latin typeface="Squada One"/>
                        </a:rPr>
                        <a:t>INTENDED AUDIENCE AND USE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277">
                <a:tc>
                  <a:txBody>
                    <a:bodyPr/>
                    <a:lstStyle/>
                    <a:p>
                      <a:pPr marL="518160" lvl="1" indent="-259080" algn="just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spc="36">
                          <a:solidFill>
                            <a:srgbClr val="101F24"/>
                          </a:solidFill>
                          <a:latin typeface="Klima"/>
                        </a:rPr>
                        <a:t>The application allows users to locate specific mathematics and statistics theses as a mini-search engine without physically engaging in a library search. The goal is for the app to help students in simplifying the process of searching specific theses quickly. 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/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 spc="36">
                          <a:solidFill>
                            <a:srgbClr val="101F24"/>
                          </a:solidFill>
                          <a:latin typeface="Klima"/>
                        </a:rPr>
                        <a:t>The application enhances user efficiency by swiftly providing a list of specific Mathematics and Statistics theses, accessible anytime and anywhere, saving time and ensuring convenience.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18160" lvl="1" indent="-259080" algn="just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spc="36">
                          <a:solidFill>
                            <a:srgbClr val="101F24"/>
                          </a:solidFill>
                          <a:latin typeface="Klima"/>
                        </a:rPr>
                        <a:t>The application is for MSU-IIT users (including different colleges) who seek to search for references or specific Mathematics and Statistics theses works. 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endParaRPr lang="en-US" sz="1100"/>
                    </a:p>
                    <a:p>
                      <a:pPr marL="518160" lvl="1" indent="-259080" algn="just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 spc="36">
                          <a:solidFill>
                            <a:srgbClr val="101F24"/>
                          </a:solidFill>
                          <a:latin typeface="Klima"/>
                        </a:rPr>
                        <a:t>The application is exclusive only to users within MSU-IIT and shall be accessed locally.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endParaRPr lang="en-US" sz="2400" spc="36">
                        <a:solidFill>
                          <a:srgbClr val="101F24"/>
                        </a:solidFill>
                        <a:latin typeface="Klima"/>
                      </a:endParaRPr>
                    </a:p>
                    <a:p>
                      <a:pPr marL="518160" lvl="1" indent="-259080" algn="just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 spc="36">
                          <a:solidFill>
                            <a:srgbClr val="101F24"/>
                          </a:solidFill>
                          <a:latin typeface="Klima"/>
                        </a:rPr>
                        <a:t>The application as a mini-search engine helps the user in search for specific theses works, then provides right after the list of related Mathematics and Statistics theses works.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2400" spc="36">
                        <a:solidFill>
                          <a:srgbClr val="101F24"/>
                        </a:solidFill>
                        <a:latin typeface="Klima"/>
                      </a:endParaRP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67267" y="-373905"/>
            <a:ext cx="4743003" cy="4251455"/>
          </a:xfrm>
          <a:custGeom>
            <a:avLst/>
            <a:gdLst/>
            <a:ahLst/>
            <a:cxnLst/>
            <a:rect l="l" t="t" r="r" b="b"/>
            <a:pathLst>
              <a:path w="4743003" h="4251455">
                <a:moveTo>
                  <a:pt x="0" y="0"/>
                </a:moveTo>
                <a:lnTo>
                  <a:pt x="4743003" y="0"/>
                </a:lnTo>
                <a:lnTo>
                  <a:pt x="4743003" y="4251455"/>
                </a:lnTo>
                <a:lnTo>
                  <a:pt x="0" y="425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1722044" y="2570144"/>
            <a:ext cx="14843911" cy="6973546"/>
          </a:xfrm>
          <a:custGeom>
            <a:avLst/>
            <a:gdLst/>
            <a:ahLst/>
            <a:cxnLst/>
            <a:rect l="l" t="t" r="r" b="b"/>
            <a:pathLst>
              <a:path w="14843911" h="6973546">
                <a:moveTo>
                  <a:pt x="0" y="0"/>
                </a:moveTo>
                <a:lnTo>
                  <a:pt x="14843912" y="0"/>
                </a:lnTo>
                <a:lnTo>
                  <a:pt x="14843912" y="6973546"/>
                </a:lnTo>
                <a:lnTo>
                  <a:pt x="0" y="697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1" b="-221"/>
            </a:stretch>
          </a:blipFill>
          <a:ln w="38100" cap="rnd">
            <a:solidFill>
              <a:srgbClr val="253439"/>
            </a:solidFill>
            <a:prstDash val="sysDot"/>
            <a:round/>
          </a:ln>
        </p:spPr>
        <p:txBody>
          <a:bodyPr/>
          <a:lstStyle/>
          <a:p>
            <a:endParaRPr lang="en-PH"/>
          </a:p>
        </p:txBody>
      </p:sp>
      <p:sp>
        <p:nvSpPr>
          <p:cNvPr id="4" name="TextBox 4"/>
          <p:cNvSpPr txBox="1"/>
          <p:nvPr/>
        </p:nvSpPr>
        <p:spPr>
          <a:xfrm>
            <a:off x="1028700" y="1016968"/>
            <a:ext cx="13622869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 spc="127">
                <a:solidFill>
                  <a:srgbClr val="253439"/>
                </a:solidFill>
                <a:latin typeface="Squada One"/>
              </a:rPr>
              <a:t>GENERAL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2407" y="1786588"/>
            <a:ext cx="13579162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</a:pPr>
            <a:r>
              <a:rPr lang="en-US" sz="2900" spc="43">
                <a:solidFill>
                  <a:srgbClr val="253439"/>
                </a:solidFill>
                <a:latin typeface="Klima Bold"/>
              </a:rPr>
              <a:t>The Thesishive: DMS Mini Thesis Library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67267" y="-373905"/>
            <a:ext cx="4743003" cy="4251455"/>
          </a:xfrm>
          <a:custGeom>
            <a:avLst/>
            <a:gdLst/>
            <a:ahLst/>
            <a:cxnLst/>
            <a:rect l="l" t="t" r="r" b="b"/>
            <a:pathLst>
              <a:path w="4743003" h="4251455">
                <a:moveTo>
                  <a:pt x="0" y="0"/>
                </a:moveTo>
                <a:lnTo>
                  <a:pt x="4743003" y="0"/>
                </a:lnTo>
                <a:lnTo>
                  <a:pt x="4743003" y="4251455"/>
                </a:lnTo>
                <a:lnTo>
                  <a:pt x="0" y="425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1722044" y="2570144"/>
            <a:ext cx="14843911" cy="6973546"/>
          </a:xfrm>
          <a:custGeom>
            <a:avLst/>
            <a:gdLst/>
            <a:ahLst/>
            <a:cxnLst/>
            <a:rect l="l" t="t" r="r" b="b"/>
            <a:pathLst>
              <a:path w="14843911" h="6973546">
                <a:moveTo>
                  <a:pt x="0" y="0"/>
                </a:moveTo>
                <a:lnTo>
                  <a:pt x="14843912" y="0"/>
                </a:lnTo>
                <a:lnTo>
                  <a:pt x="14843912" y="6973546"/>
                </a:lnTo>
                <a:lnTo>
                  <a:pt x="0" y="697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7" b="-277"/>
            </a:stretch>
          </a:blipFill>
          <a:ln w="38100" cap="rnd">
            <a:solidFill>
              <a:srgbClr val="253439"/>
            </a:solidFill>
            <a:prstDash val="sysDot"/>
            <a:round/>
          </a:ln>
        </p:spPr>
        <p:txBody>
          <a:bodyPr/>
          <a:lstStyle/>
          <a:p>
            <a:endParaRPr lang="en-PH"/>
          </a:p>
        </p:txBody>
      </p:sp>
      <p:sp>
        <p:nvSpPr>
          <p:cNvPr id="4" name="TextBox 4"/>
          <p:cNvSpPr txBox="1"/>
          <p:nvPr/>
        </p:nvSpPr>
        <p:spPr>
          <a:xfrm>
            <a:off x="1028700" y="1016968"/>
            <a:ext cx="13622869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 spc="127">
                <a:solidFill>
                  <a:srgbClr val="253439"/>
                </a:solidFill>
                <a:latin typeface="Squada One"/>
              </a:rPr>
              <a:t>GENERAL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2407" y="1786588"/>
            <a:ext cx="13579162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</a:pPr>
            <a:r>
              <a:rPr lang="en-US" sz="2900" spc="43">
                <a:solidFill>
                  <a:srgbClr val="253439"/>
                </a:solidFill>
                <a:latin typeface="Klima Bold"/>
              </a:rPr>
              <a:t>The Thesishive: DMS Mini Thesis Library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67267" y="-373905"/>
            <a:ext cx="4743003" cy="4251455"/>
          </a:xfrm>
          <a:custGeom>
            <a:avLst/>
            <a:gdLst/>
            <a:ahLst/>
            <a:cxnLst/>
            <a:rect l="l" t="t" r="r" b="b"/>
            <a:pathLst>
              <a:path w="4743003" h="4251455">
                <a:moveTo>
                  <a:pt x="0" y="0"/>
                </a:moveTo>
                <a:lnTo>
                  <a:pt x="4743003" y="0"/>
                </a:lnTo>
                <a:lnTo>
                  <a:pt x="4743003" y="4251455"/>
                </a:lnTo>
                <a:lnTo>
                  <a:pt x="0" y="425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1722044" y="2570144"/>
            <a:ext cx="14843911" cy="6973546"/>
          </a:xfrm>
          <a:custGeom>
            <a:avLst/>
            <a:gdLst/>
            <a:ahLst/>
            <a:cxnLst/>
            <a:rect l="l" t="t" r="r" b="b"/>
            <a:pathLst>
              <a:path w="14843911" h="6973546">
                <a:moveTo>
                  <a:pt x="0" y="0"/>
                </a:moveTo>
                <a:lnTo>
                  <a:pt x="14843912" y="0"/>
                </a:lnTo>
                <a:lnTo>
                  <a:pt x="14843912" y="6973546"/>
                </a:lnTo>
                <a:lnTo>
                  <a:pt x="0" y="697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253439"/>
            </a:solidFill>
            <a:prstDash val="sysDot"/>
            <a:round/>
          </a:ln>
        </p:spPr>
        <p:txBody>
          <a:bodyPr/>
          <a:lstStyle/>
          <a:p>
            <a:endParaRPr lang="en-PH"/>
          </a:p>
        </p:txBody>
      </p:sp>
      <p:sp>
        <p:nvSpPr>
          <p:cNvPr id="4" name="TextBox 4"/>
          <p:cNvSpPr txBox="1"/>
          <p:nvPr/>
        </p:nvSpPr>
        <p:spPr>
          <a:xfrm>
            <a:off x="1028700" y="1016968"/>
            <a:ext cx="13622869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 spc="127">
                <a:solidFill>
                  <a:srgbClr val="253439"/>
                </a:solidFill>
                <a:latin typeface="Squada One"/>
              </a:rPr>
              <a:t>GENERAL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2407" y="1786588"/>
            <a:ext cx="13579162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</a:pPr>
            <a:r>
              <a:rPr lang="en-US" sz="2900" spc="43">
                <a:solidFill>
                  <a:srgbClr val="253439"/>
                </a:solidFill>
                <a:latin typeface="Klima Bold"/>
              </a:rPr>
              <a:t>The Thesishive: DMS Mini Thesis Library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" name="Freeform 4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" name="Freeform 5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20246"/>
              </p:ext>
            </p:extLst>
          </p:nvPr>
        </p:nvGraphicFramePr>
        <p:xfrm>
          <a:off x="1028700" y="1494828"/>
          <a:ext cx="8900153" cy="7297345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2489">
                <a:tc>
                  <a:txBody>
                    <a:bodyPr/>
                    <a:lstStyle/>
                    <a:p>
                      <a:pPr algn="l">
                        <a:lnSpc>
                          <a:spcPts val="7452"/>
                        </a:lnSpc>
                        <a:defRPr/>
                      </a:pPr>
                      <a:r>
                        <a:rPr lang="en-US" sz="8100" spc="162">
                          <a:solidFill>
                            <a:srgbClr val="253439"/>
                          </a:solidFill>
                          <a:latin typeface="Squada One"/>
                        </a:rPr>
                        <a:t>SOFTWARE REQUIREMENT SPECIFICATION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4856">
                <a:tc>
                  <a:txBody>
                    <a:bodyPr/>
                    <a:lstStyle/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 spc="58" dirty="0">
                          <a:solidFill>
                            <a:srgbClr val="253439"/>
                          </a:solidFill>
                          <a:latin typeface="Klima Bold"/>
                        </a:rPr>
                        <a:t>Functional</a:t>
                      </a:r>
                      <a:endParaRPr lang="en-US" sz="1100" dirty="0"/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 spc="58" dirty="0">
                          <a:solidFill>
                            <a:srgbClr val="253439"/>
                          </a:solidFill>
                          <a:latin typeface="Klima Bold"/>
                        </a:rPr>
                        <a:t>External Interface</a:t>
                      </a:r>
                      <a:endParaRPr lang="en-US" sz="2900" spc="58" dirty="0">
                        <a:solidFill>
                          <a:srgbClr val="253439"/>
                        </a:solidFill>
                        <a:latin typeface="Klima Bold"/>
                        <a:hlinkClick r:id="rId4" action="ppaction://hlinksldjump"/>
                      </a:endParaRP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 spc="58" dirty="0">
                          <a:solidFill>
                            <a:srgbClr val="253439"/>
                          </a:solidFill>
                          <a:latin typeface="Klima Bold"/>
                        </a:rPr>
                        <a:t>Non-Functional</a:t>
                      </a:r>
                      <a:r>
                        <a:rPr lang="en-US" sz="2900" spc="58" dirty="0">
                          <a:solidFill>
                            <a:srgbClr val="253439"/>
                          </a:solidFill>
                          <a:latin typeface="Klima Bold"/>
                          <a:hlinkClick r:id="rId5" action="ppaction://hlinksldjump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6F4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7102" y="3259455"/>
            <a:ext cx="3254774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3" name="AutoShape 3"/>
          <p:cNvSpPr/>
          <p:nvPr/>
        </p:nvSpPr>
        <p:spPr>
          <a:xfrm>
            <a:off x="7202588" y="3259455"/>
            <a:ext cx="3482051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4" name="AutoShape 4"/>
          <p:cNvSpPr/>
          <p:nvPr/>
        </p:nvSpPr>
        <p:spPr>
          <a:xfrm>
            <a:off x="11585352" y="3259455"/>
            <a:ext cx="3469133" cy="0"/>
          </a:xfrm>
          <a:prstGeom prst="line">
            <a:avLst/>
          </a:prstGeom>
          <a:ln w="28575" cap="flat">
            <a:solidFill>
              <a:srgbClr val="423E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grpSp>
        <p:nvGrpSpPr>
          <p:cNvPr id="5" name="Group 5"/>
          <p:cNvGrpSpPr/>
          <p:nvPr/>
        </p:nvGrpSpPr>
        <p:grpSpPr>
          <a:xfrm>
            <a:off x="2146390" y="2755849"/>
            <a:ext cx="900712" cy="1007212"/>
            <a:chOff x="0" y="0"/>
            <a:chExt cx="825825" cy="923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u="none" spc="88">
                  <a:solidFill>
                    <a:srgbClr val="253439"/>
                  </a:solidFill>
                  <a:latin typeface="Klima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01876" y="2755849"/>
            <a:ext cx="900712" cy="1007212"/>
            <a:chOff x="0" y="0"/>
            <a:chExt cx="825825" cy="923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253439"/>
                  </a:solidFill>
                  <a:latin typeface="Klima Bold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76325" y="910738"/>
            <a:ext cx="161353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spc="127">
                <a:solidFill>
                  <a:srgbClr val="253439"/>
                </a:solidFill>
                <a:latin typeface="Squada One"/>
              </a:rPr>
              <a:t>FUNCTIONAL REQUIREMENTS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264042" y="3795457"/>
            <a:ext cx="2976381" cy="2237396"/>
            <a:chOff x="0" y="0"/>
            <a:chExt cx="3968508" cy="29831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04775"/>
              <a:ext cx="3968508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3"/>
                </a:lnSpc>
              </a:pPr>
              <a:r>
                <a:rPr lang="en-US" sz="2481" spc="49">
                  <a:solidFill>
                    <a:srgbClr val="253439"/>
                  </a:solidFill>
                  <a:latin typeface="Klima Bold"/>
                </a:rPr>
                <a:t>GRAPHICS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89176"/>
              <a:ext cx="3968508" cy="2094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GUI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Search bar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Display for results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Manager interface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6325" y="3763061"/>
            <a:ext cx="3336239" cy="5751631"/>
            <a:chOff x="0" y="0"/>
            <a:chExt cx="4448318" cy="76688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04775"/>
              <a:ext cx="4448318" cy="67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r>
                <a:rPr lang="en-US" sz="2520" spc="50">
                  <a:solidFill>
                    <a:srgbClr val="000000"/>
                  </a:solidFill>
                  <a:latin typeface="Klima Bold"/>
                </a:rPr>
                <a:t>DESIGN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8524"/>
              <a:ext cx="4448318" cy="6780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000000"/>
                  </a:solidFill>
                  <a:latin typeface="Klima"/>
                </a:rPr>
                <a:t>Keywords for search operation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000000"/>
                  </a:solidFill>
                  <a:latin typeface="Klima"/>
                </a:rPr>
                <a:t>Results in 5 seconds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000000"/>
                  </a:solidFill>
                  <a:latin typeface="Klima"/>
                </a:rPr>
                <a:t>Rank of search results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000000"/>
                  </a:solidFill>
                  <a:latin typeface="Klima"/>
                </a:rPr>
                <a:t>View thesis details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000000"/>
                  </a:solidFill>
                  <a:latin typeface="Klima"/>
                </a:rPr>
                <a:t>Download thesis list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000000"/>
                  </a:solidFill>
                  <a:latin typeface="Klima"/>
                </a:rPr>
                <a:t>Categorized by degree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000000"/>
                  </a:solidFill>
                  <a:latin typeface="Klima"/>
                </a:rPr>
                <a:t>Display title and author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000000"/>
                  </a:solidFill>
                  <a:latin typeface="Klima"/>
                </a:rPr>
                <a:t>Keyword count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000000"/>
                  </a:solidFill>
                  <a:latin typeface="Klima"/>
                </a:rPr>
                <a:t>Manager’s CRUD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58779" y="3795457"/>
            <a:ext cx="3152433" cy="5064416"/>
            <a:chOff x="0" y="0"/>
            <a:chExt cx="4203244" cy="675255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04775"/>
              <a:ext cx="4203244" cy="131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3"/>
                </a:lnSpc>
              </a:pPr>
              <a:r>
                <a:rPr lang="en-US" sz="2481" spc="49">
                  <a:solidFill>
                    <a:srgbClr val="253439"/>
                  </a:solidFill>
                  <a:latin typeface="Klima Bold"/>
                </a:rPr>
                <a:t>OPERATING SYSTEM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534336"/>
              <a:ext cx="4203244" cy="5218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Windows 10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Offline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No external devices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20 GB drive space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10 GB disk space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i3 with 64-bit operating system, and x64-based processor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4-6 GB RAM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088725" y="3795457"/>
            <a:ext cx="2832233" cy="3408971"/>
            <a:chOff x="0" y="0"/>
            <a:chExt cx="3776311" cy="454529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04775"/>
              <a:ext cx="3776311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3"/>
                </a:lnSpc>
              </a:pPr>
              <a:r>
                <a:rPr lang="en-US" sz="2481" spc="49">
                  <a:solidFill>
                    <a:srgbClr val="253439"/>
                  </a:solidFill>
                  <a:latin typeface="Klima Bold"/>
                </a:rPr>
                <a:t>CONSTRAINTS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89176"/>
              <a:ext cx="3776311" cy="3656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Users shall only have access to view the abstract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spc="32">
                  <a:solidFill>
                    <a:srgbClr val="000000"/>
                  </a:solidFill>
                  <a:latin typeface="Klima"/>
                </a:rPr>
                <a:t>Minimum operating system requirements are not sufficient.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684639" y="2755849"/>
            <a:ext cx="900712" cy="1007212"/>
            <a:chOff x="0" y="0"/>
            <a:chExt cx="825825" cy="9234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253439"/>
                  </a:solidFill>
                  <a:latin typeface="Klima Bold"/>
                </a:rPr>
                <a:t>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054485" y="2755849"/>
            <a:ext cx="900712" cy="1007212"/>
            <a:chOff x="0" y="0"/>
            <a:chExt cx="825825" cy="9234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25825" cy="923469"/>
            </a:xfrm>
            <a:custGeom>
              <a:avLst/>
              <a:gdLst/>
              <a:ahLst/>
              <a:cxnLst/>
              <a:rect l="l" t="t" r="r" b="b"/>
              <a:pathLst>
                <a:path w="825825" h="923469">
                  <a:moveTo>
                    <a:pt x="0" y="0"/>
                  </a:moveTo>
                  <a:lnTo>
                    <a:pt x="825825" y="0"/>
                  </a:lnTo>
                  <a:lnTo>
                    <a:pt x="825825" y="923469"/>
                  </a:lnTo>
                  <a:lnTo>
                    <a:pt x="0" y="923469"/>
                  </a:lnTo>
                  <a:close/>
                </a:path>
              </a:pathLst>
            </a:custGeom>
            <a:solidFill>
              <a:srgbClr val="F6F4F1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71450"/>
              <a:ext cx="825825" cy="10949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253439"/>
                  </a:solidFill>
                  <a:latin typeface="Klima Bold"/>
                </a:rPr>
                <a:t>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624</Words>
  <Application>Microsoft Office PowerPoint</Application>
  <PresentationFormat>Custom</PresentationFormat>
  <Paragraphs>162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Ubuntu Bold</vt:lpstr>
      <vt:lpstr>Ubuntu</vt:lpstr>
      <vt:lpstr>Squada One</vt:lpstr>
      <vt:lpstr>Klima</vt:lpstr>
      <vt:lpstr>Klima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THESISHIVE</dc:title>
  <cp:lastModifiedBy>Rodelia Balcita</cp:lastModifiedBy>
  <cp:revision>3</cp:revision>
  <dcterms:created xsi:type="dcterms:W3CDTF">2006-08-16T00:00:00Z</dcterms:created>
  <dcterms:modified xsi:type="dcterms:W3CDTF">2023-12-16T02:04:56Z</dcterms:modified>
  <dc:identifier>DAF3DBMQ4Do</dc:identifier>
</cp:coreProperties>
</file>